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2" r:id="rId1"/>
  </p:sldMasterIdLst>
  <p:sldIdLst>
    <p:sldId id="256" r:id="rId2"/>
    <p:sldId id="27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9"/>
    <p:restoredTop sz="94656"/>
  </p:normalViewPr>
  <p:slideViewPr>
    <p:cSldViewPr snapToGrid="0" snapToObjects="1">
      <p:cViewPr varScale="1">
        <p:scale>
          <a:sx n="98" d="100"/>
          <a:sy n="98" d="100"/>
        </p:scale>
        <p:origin x="208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0.12328</cdr:x>
      <cdr:y>0.12343</cdr:y>
    </cdr:from>
    <cdr:to>
      <cdr:x>0.85471</cdr:x>
      <cdr:y>0.73334</cdr:y>
    </cdr:to>
    <cdr:sp macro="" textlink="">
      <cdr:nvSpPr>
        <cdr:cNvPr id="2" name="CasellaDiTesto 1">
          <a:extLst xmlns:a="http://schemas.openxmlformats.org/drawingml/2006/main">
            <a:ext uri="{FF2B5EF4-FFF2-40B4-BE49-F238E27FC236}">
              <a16:creationId xmlns:a16="http://schemas.microsoft.com/office/drawing/2014/main" id="{415D82BA-4B2F-374B-8E59-D7690F8DBC32}"/>
            </a:ext>
          </a:extLst>
        </cdr:cNvPr>
        <cdr:cNvSpPr txBox="1"/>
      </cdr:nvSpPr>
      <cdr:spPr>
        <a:xfrm xmlns:a="http://schemas.openxmlformats.org/drawingml/2006/main">
          <a:off x="1268186" y="668800"/>
          <a:ext cx="7524205" cy="33049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it-IT" sz="2800" dirty="0">
              <a:solidFill>
                <a:schemeClr val="tx1">
                  <a:lumMod val="65000"/>
                  <a:lumOff val="35000"/>
                </a:schemeClr>
              </a:solidFill>
            </a:rPr>
            <a:t>Nel periodo 2020 – 2024 i risarcimenti complessivi erogati da PFH sono stati pari </a:t>
          </a:r>
          <a:r>
            <a:rPr lang="it-IT" sz="2800">
              <a:solidFill>
                <a:schemeClr val="tx1">
                  <a:lumMod val="65000"/>
                  <a:lumOff val="35000"/>
                </a:schemeClr>
              </a:solidFill>
            </a:rPr>
            <a:t>ad </a:t>
          </a:r>
          <a:r>
            <a:rPr lang="it-IT" sz="2800" b="1">
              <a:solidFill>
                <a:schemeClr val="tx1">
                  <a:lumMod val="65000"/>
                  <a:lumOff val="35000"/>
                </a:schemeClr>
              </a:solidFill>
            </a:rPr>
            <a:t>€ 411.595,32</a:t>
          </a:r>
          <a:endParaRPr lang="it-IT" sz="2800" dirty="0">
            <a:solidFill>
              <a:schemeClr val="tx1">
                <a:lumMod val="65000"/>
                <a:lumOff val="35000"/>
              </a:schemeClr>
            </a:solidFill>
          </a:endParaRPr>
        </a:p>
        <a:p xmlns:a="http://schemas.openxmlformats.org/drawingml/2006/main">
          <a:pPr algn="ctr"/>
          <a:r>
            <a:rPr lang="it-IT" sz="2000" dirty="0">
              <a:solidFill>
                <a:schemeClr val="tx1">
                  <a:lumMod val="65000"/>
                  <a:lumOff val="35000"/>
                </a:schemeClr>
              </a:solidFill>
            </a:rPr>
            <a:t>E’ intervenuta la Compagnia Generali </a:t>
          </a:r>
          <a:r>
            <a:rPr lang="it-IT" sz="2000" dirty="0" err="1">
              <a:solidFill>
                <a:schemeClr val="tx1">
                  <a:lumMod val="65000"/>
                  <a:lumOff val="35000"/>
                </a:schemeClr>
              </a:solidFill>
            </a:rPr>
            <a:t>s.p.a.</a:t>
          </a:r>
          <a:r>
            <a:rPr lang="it-IT" sz="2000" dirty="0">
              <a:solidFill>
                <a:schemeClr val="tx1">
                  <a:lumMod val="65000"/>
                  <a:lumOff val="35000"/>
                </a:schemeClr>
              </a:solidFill>
            </a:rPr>
            <a:t> e PFH per i soli importi riferibili alla franchigia contrattuale. </a:t>
          </a:r>
        </a:p>
        <a:p xmlns:a="http://schemas.openxmlformats.org/drawingml/2006/main">
          <a:pPr algn="ctr"/>
          <a:endParaRPr lang="it-IT" sz="2000" dirty="0">
            <a:solidFill>
              <a:schemeClr val="tx1">
                <a:lumMod val="65000"/>
                <a:lumOff val="35000"/>
              </a:schemeClr>
            </a:solidFill>
          </a:endParaRPr>
        </a:p>
        <a:p xmlns:a="http://schemas.openxmlformats.org/drawingml/2006/main">
          <a:pPr algn="ctr"/>
          <a:r>
            <a:rPr lang="it-IT" sz="2000" dirty="0">
              <a:solidFill>
                <a:schemeClr val="tx1">
                  <a:lumMod val="65000"/>
                  <a:lumOff val="35000"/>
                </a:schemeClr>
              </a:solidFill>
            </a:rPr>
            <a:t>A decorrere dal 1 gennaio 2021 PFH per la garanzia del rischio professionale è in regime di </a:t>
          </a:r>
          <a:r>
            <a:rPr lang="it-IT" sz="2000" dirty="0" err="1">
              <a:solidFill>
                <a:schemeClr val="tx1">
                  <a:lumMod val="65000"/>
                  <a:lumOff val="35000"/>
                </a:schemeClr>
              </a:solidFill>
            </a:rPr>
            <a:t>autoritenzione</a:t>
          </a:r>
          <a:r>
            <a:rPr lang="it-IT" sz="2000" dirty="0">
              <a:solidFill>
                <a:schemeClr val="tx1">
                  <a:lumMod val="65000"/>
                  <a:lumOff val="35000"/>
                </a:schemeClr>
              </a:solidFill>
            </a:rPr>
            <a:t>.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7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194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7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442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9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02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67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85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806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4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01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5/7/25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03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11" r:id="rId6"/>
    <p:sldLayoutId id="2147483806" r:id="rId7"/>
    <p:sldLayoutId id="2147483807" r:id="rId8"/>
    <p:sldLayoutId id="2147483808" r:id="rId9"/>
    <p:sldLayoutId id="2147483810" r:id="rId10"/>
    <p:sldLayoutId id="214748380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 descr="Immagine che contiene persona, stanza, tavolo, tavolo da lavoro&#10;&#10;Descrizione generata automaticamente">
            <a:extLst>
              <a:ext uri="{FF2B5EF4-FFF2-40B4-BE49-F238E27FC236}">
                <a16:creationId xmlns:a16="http://schemas.microsoft.com/office/drawing/2014/main" id="{57FBA73E-B308-AE40-BCC1-A33EBB485C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26" r="13651"/>
          <a:stretch/>
        </p:blipFill>
        <p:spPr>
          <a:xfrm>
            <a:off x="-2" y="-1"/>
            <a:ext cx="12192001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319A1DD-F557-4EC6-8A8C-F7617B4CD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3118982"/>
            <a:ext cx="7537704" cy="246266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675854F-6408-F949-9701-B27466F70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/>
          </a:bodyPr>
          <a:lstStyle/>
          <a:p>
            <a:r>
              <a:rPr lang="it-IT" sz="3800" dirty="0">
                <a:solidFill>
                  <a:schemeClr val="tx1"/>
                </a:solidFill>
              </a:rPr>
              <a:t>SINISTRI</a:t>
            </a:r>
            <a:br>
              <a:rPr lang="it-IT" sz="3800" dirty="0">
                <a:solidFill>
                  <a:schemeClr val="tx1"/>
                </a:solidFill>
              </a:rPr>
            </a:br>
            <a:r>
              <a:rPr lang="it-IT" sz="3800" dirty="0">
                <a:solidFill>
                  <a:schemeClr val="tx1"/>
                </a:solidFill>
              </a:rPr>
              <a:t>Analisi 2019-2023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accent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D50218C5-E017-43D2-8345-FD9FBF0C9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21859100-262D-B74D-ACA6-3667FF7A839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683" y="4738672"/>
            <a:ext cx="2868930" cy="7454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9301276-AB15-C443-9F42-514F33107E13}"/>
              </a:ext>
            </a:extLst>
          </p:cNvPr>
          <p:cNvSpPr txBox="1"/>
          <p:nvPr/>
        </p:nvSpPr>
        <p:spPr>
          <a:xfrm>
            <a:off x="237744" y="6400800"/>
            <a:ext cx="12598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Sinistri aggiornati al 31 dicembre 2023				Analisi a cura dell’Unità Gestione del Rischio PFH</a:t>
            </a:r>
          </a:p>
        </p:txBody>
      </p:sp>
    </p:spTree>
    <p:extLst>
      <p:ext uri="{BB962C8B-B14F-4D97-AF65-F5344CB8AC3E}">
        <p14:creationId xmlns:p14="http://schemas.microsoft.com/office/powerpoint/2010/main" val="1034687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C4B182-09E1-4845-BD59-8FEFC7B4E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0"/>
            <a:ext cx="10058400" cy="873964"/>
          </a:xfrm>
        </p:spPr>
        <p:txBody>
          <a:bodyPr>
            <a:normAutofit/>
          </a:bodyPr>
          <a:lstStyle/>
          <a:p>
            <a:pPr algn="ctr"/>
            <a:r>
              <a:rPr lang="it-IT"/>
              <a:t>SINISTRI RISARCITI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D0C9892-C0EC-6248-B4B5-CCA4816903B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758" y="187950"/>
            <a:ext cx="1665920" cy="4980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1C982B5-0AD9-CC4B-BA86-758321215F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4997832"/>
              </p:ext>
            </p:extLst>
          </p:nvPr>
        </p:nvGraphicFramePr>
        <p:xfrm>
          <a:off x="691243" y="873963"/>
          <a:ext cx="10287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0FC047D1-4370-984C-B6DE-F4559418782F}"/>
              </a:ext>
            </a:extLst>
          </p:cNvPr>
          <p:cNvSpPr txBox="1"/>
          <p:nvPr/>
        </p:nvSpPr>
        <p:spPr>
          <a:xfrm>
            <a:off x="131618" y="6531550"/>
            <a:ext cx="11928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Sinistri aggiornati a Dicembre 2023						Analisi a cura dell’Unità Gestione del Rischio PFH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240F0469-3C14-5B49-93C0-AB8BF86C5F22}"/>
              </a:ext>
            </a:extLst>
          </p:cNvPr>
          <p:cNvSpPr txBox="1"/>
          <p:nvPr/>
        </p:nvSpPr>
        <p:spPr>
          <a:xfrm>
            <a:off x="5182281" y="3003877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effectLst/>
              </a:rPr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29356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103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 Nova</vt:lpstr>
      <vt:lpstr>Arial Nova Light</vt:lpstr>
      <vt:lpstr>Calibri</vt:lpstr>
      <vt:lpstr>RetrospectVTI</vt:lpstr>
      <vt:lpstr>SINISTRI Analisi 2019-2023</vt:lpstr>
      <vt:lpstr>SINISTRI RISARCITI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incidenza Clinical Risk Managament</dc:title>
  <dc:creator>Martina Bianco</dc:creator>
  <cp:lastModifiedBy>Federica Lerro</cp:lastModifiedBy>
  <cp:revision>29</cp:revision>
  <cp:lastPrinted>2021-02-09T12:19:26Z</cp:lastPrinted>
  <dcterms:created xsi:type="dcterms:W3CDTF">2021-01-04T19:24:48Z</dcterms:created>
  <dcterms:modified xsi:type="dcterms:W3CDTF">2025-05-07T13:55:22Z</dcterms:modified>
</cp:coreProperties>
</file>