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Cartel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Cartel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Cartel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CEAE-4C7B-9E9D-ED64C99A203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CEAE-4C7B-9E9D-ED64C99A203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CEAE-4C7B-9E9D-ED64C99A203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CEAE-4C7B-9E9D-ED64C99A203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CEAE-4C7B-9E9D-ED64C99A2036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baseline="0"/>
                      <a:t> </a:t>
                    </a:r>
                    <a:fld id="{78B1F9CD-A062-4FD8-AB4A-39B5EF24774C}" type="PERCENTAGE">
                      <a:rPr lang="en-US" baseline="0"/>
                      <a:pPr/>
                      <a:t>[PERCENTUALE]</a:t>
                    </a:fld>
                    <a:endParaRPr lang="en-US" baseline="0"/>
                  </a:p>
                </c:rich>
              </c:tx>
              <c:dLblPos val="in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EAE-4C7B-9E9D-ED64C99A203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baseline="0"/>
                      <a:t> </a:t>
                    </a:r>
                    <a:fld id="{4FC597C4-4EF7-40FF-8C63-90D6F6A0903C}" type="PERCENTAGE">
                      <a:rPr lang="en-US" baseline="0"/>
                      <a:pPr/>
                      <a:t>[PERCENTUALE]</a:t>
                    </a:fld>
                    <a:endParaRPr lang="en-US" baseline="0"/>
                  </a:p>
                </c:rich>
              </c:tx>
              <c:dLblPos val="in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CEAE-4C7B-9E9D-ED64C99A203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79BD26C1-FFA1-4896-9907-4BB46CBAB08D}" type="PERCENTAGE">
                      <a:rPr lang="en-US" baseline="0"/>
                      <a:pPr/>
                      <a:t>[PERCENTUALE]</a:t>
                    </a:fld>
                    <a:endParaRPr lang="it-IT"/>
                  </a:p>
                </c:rich>
              </c:tx>
              <c:dLblPos val="in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CEAE-4C7B-9E9D-ED64C99A203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baseline="0"/>
                      <a:t> </a:t>
                    </a:r>
                    <a:fld id="{D0137187-DC84-4F9A-A266-1F5C5ED3F555}" type="PERCENTAGE">
                      <a:rPr lang="en-US" baseline="0"/>
                      <a:pPr/>
                      <a:t>[PERCENTUALE]</a:t>
                    </a:fld>
                    <a:endParaRPr lang="en-US" baseline="0"/>
                  </a:p>
                </c:rich>
              </c:tx>
              <c:dLblPos val="in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CEAE-4C7B-9E9D-ED64C99A2036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endParaRPr lang="en-US" baseline="0"/>
                  </a:p>
                  <a:p>
                    <a:r>
                      <a:rPr lang="en-US" baseline="0"/>
                      <a:t> </a:t>
                    </a:r>
                    <a:fld id="{0B5933AE-1EA1-41E7-BEEA-00FF551B1927}" type="PERCENTAGE">
                      <a:rPr lang="en-US" baseline="0"/>
                      <a:pPr/>
                      <a:t>[PERCENTUALE]</a:t>
                    </a:fld>
                    <a:endParaRPr lang="en-US" baseline="0"/>
                  </a:p>
                </c:rich>
              </c:tx>
              <c:dLblPos val="in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CEAE-4C7B-9E9D-ED64C99A203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Foglio1!$E$8:$E$12</c:f>
              <c:strCache>
                <c:ptCount val="5"/>
                <c:pt idx="0">
                  <c:v>Molto Buona</c:v>
                </c:pt>
                <c:pt idx="1">
                  <c:v>Buona</c:v>
                </c:pt>
                <c:pt idx="2">
                  <c:v>Normale</c:v>
                </c:pt>
                <c:pt idx="3">
                  <c:v>Negativa</c:v>
                </c:pt>
                <c:pt idx="4">
                  <c:v>Molto Negativa</c:v>
                </c:pt>
              </c:strCache>
            </c:strRef>
          </c:cat>
          <c:val>
            <c:numRef>
              <c:f>Foglio1!$F$8:$F$12</c:f>
              <c:numCache>
                <c:formatCode>General</c:formatCode>
                <c:ptCount val="5"/>
                <c:pt idx="0">
                  <c:v>3692</c:v>
                </c:pt>
                <c:pt idx="1">
                  <c:v>542</c:v>
                </c:pt>
                <c:pt idx="2">
                  <c:v>121</c:v>
                </c:pt>
                <c:pt idx="3">
                  <c:v>50</c:v>
                </c:pt>
                <c:pt idx="4">
                  <c:v>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EAE-4C7B-9E9D-ED64C99A203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164D-4C2A-8D0B-5D8C5D16C3E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164D-4C2A-8D0B-5D8C5D16C3E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164D-4C2A-8D0B-5D8C5D16C3E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164D-4C2A-8D0B-5D8C5D16C3E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164D-4C2A-8D0B-5D8C5D16C3ED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90C2E2BF-E65E-4F94-B535-4D2003988644}" type="PERCENTAGE">
                      <a:rPr lang="en-US" baseline="0"/>
                      <a:pPr/>
                      <a:t>[PERCENTUALE]</a:t>
                    </a:fld>
                    <a:endParaRPr lang="it-IT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64D-4C2A-8D0B-5D8C5D16C3E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24F8C405-5ED6-469D-8343-B797B71EE9E7}" type="PERCENTAGE">
                      <a:rPr lang="en-US" baseline="0"/>
                      <a:pPr/>
                      <a:t>[PERCENTUALE]</a:t>
                    </a:fld>
                    <a:endParaRPr lang="it-IT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64D-4C2A-8D0B-5D8C5D16C3E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6F078C49-CA64-4146-BE9F-06D620F89B19}" type="PERCENTAGE">
                      <a:rPr lang="en-US" baseline="0"/>
                      <a:pPr/>
                      <a:t>[PERCENTUALE]</a:t>
                    </a:fld>
                    <a:endParaRPr lang="it-IT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164D-4C2A-8D0B-5D8C5D16C3E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endParaRPr lang="en-US" baseline="0"/>
                  </a:p>
                  <a:p>
                    <a:fld id="{059FE772-43DC-4C9E-B5E5-18C7555911C9}" type="PERCENTAGE">
                      <a:rPr lang="en-US" baseline="0"/>
                      <a:pPr/>
                      <a:t>[PERCENTUALE]</a:t>
                    </a:fld>
                    <a:endParaRPr lang="it-IT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164D-4C2A-8D0B-5D8C5D16C3ED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endParaRPr lang="en-US" baseline="0"/>
                  </a:p>
                  <a:p>
                    <a:fld id="{A396A749-1DA0-4013-8CC3-173024659015}" type="PERCENTAGE">
                      <a:rPr lang="en-US" baseline="0"/>
                      <a:pPr/>
                      <a:t>[PERCENTUALE]</a:t>
                    </a:fld>
                    <a:endParaRPr lang="it-IT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164D-4C2A-8D0B-5D8C5D16C3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Foglio1!$E$18:$E$22</c:f>
              <c:strCache>
                <c:ptCount val="5"/>
                <c:pt idx="0">
                  <c:v>Molto Buona</c:v>
                </c:pt>
                <c:pt idx="1">
                  <c:v>Buona</c:v>
                </c:pt>
                <c:pt idx="2">
                  <c:v>Normale</c:v>
                </c:pt>
                <c:pt idx="3">
                  <c:v>Negativa</c:v>
                </c:pt>
                <c:pt idx="4">
                  <c:v>Molto Negativa</c:v>
                </c:pt>
              </c:strCache>
            </c:strRef>
          </c:cat>
          <c:val>
            <c:numRef>
              <c:f>Foglio1!$F$18:$F$22</c:f>
              <c:numCache>
                <c:formatCode>General</c:formatCode>
                <c:ptCount val="5"/>
                <c:pt idx="0">
                  <c:v>3338</c:v>
                </c:pt>
                <c:pt idx="1">
                  <c:v>817</c:v>
                </c:pt>
                <c:pt idx="2">
                  <c:v>201</c:v>
                </c:pt>
                <c:pt idx="3">
                  <c:v>62</c:v>
                </c:pt>
                <c:pt idx="4">
                  <c:v>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164D-4C2A-8D0B-5D8C5D16C3E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A10B-4E73-9EA6-90720F0A726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A10B-4E73-9EA6-90720F0A726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A10B-4E73-9EA6-90720F0A726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A10B-4E73-9EA6-90720F0A726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A10B-4E73-9EA6-90720F0A7261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baseline="0"/>
                      <a:t> </a:t>
                    </a:r>
                    <a:fld id="{FD8F721A-8C39-4B7D-B090-47F6EBD1B07C}" type="PERCENTAGE">
                      <a:rPr lang="en-US" baseline="0"/>
                      <a:pPr/>
                      <a:t>[PERCENTUALE]</a:t>
                    </a:fld>
                    <a:endParaRPr lang="en-US" baseline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A10B-4E73-9EA6-90720F0A726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baseline="0"/>
                      <a:t> </a:t>
                    </a:r>
                    <a:fld id="{BFB7414F-EC74-4B53-9A89-84CDEC8513B7}" type="PERCENTAGE">
                      <a:rPr lang="en-US" baseline="0"/>
                      <a:pPr/>
                      <a:t>[PERCENTUALE]</a:t>
                    </a:fld>
                    <a:endParaRPr lang="en-US" baseline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A10B-4E73-9EA6-90720F0A726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C737A187-0874-46B8-BF7D-E2EAC79CC501}" type="PERCENTAGE">
                      <a:rPr lang="en-US" baseline="0"/>
                      <a:pPr/>
                      <a:t>[PERCENTUALE]</a:t>
                    </a:fld>
                    <a:endParaRPr lang="it-IT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A10B-4E73-9EA6-90720F0A7261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80E01E1A-5F2F-429B-B9C0-7D73BAA6EEA4}" type="PERCENTAGE">
                      <a:rPr lang="en-US" baseline="0"/>
                      <a:pPr/>
                      <a:t>[PERCENTUALE]</a:t>
                    </a:fld>
                    <a:endParaRPr lang="it-IT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A10B-4E73-9EA6-90720F0A7261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674A6096-D18C-497B-89FD-6137A7BECDEA}" type="PERCENTAGE">
                      <a:rPr lang="en-US" baseline="0"/>
                      <a:pPr/>
                      <a:t>[PERCENTUALE]</a:t>
                    </a:fld>
                    <a:endParaRPr lang="it-IT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A10B-4E73-9EA6-90720F0A726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Foglio1!$E$28:$E$32</c:f>
              <c:strCache>
                <c:ptCount val="5"/>
                <c:pt idx="0">
                  <c:v>Molto Buona</c:v>
                </c:pt>
                <c:pt idx="1">
                  <c:v>Buona</c:v>
                </c:pt>
                <c:pt idx="2">
                  <c:v>Normale</c:v>
                </c:pt>
                <c:pt idx="3">
                  <c:v>Negativa</c:v>
                </c:pt>
                <c:pt idx="4">
                  <c:v>Molto Negativa</c:v>
                </c:pt>
              </c:strCache>
            </c:strRef>
          </c:cat>
          <c:val>
            <c:numRef>
              <c:f>Foglio1!$F$28:$F$32</c:f>
              <c:numCache>
                <c:formatCode>General</c:formatCode>
                <c:ptCount val="5"/>
                <c:pt idx="0">
                  <c:v>2820</c:v>
                </c:pt>
                <c:pt idx="1">
                  <c:v>1049</c:v>
                </c:pt>
                <c:pt idx="2">
                  <c:v>435</c:v>
                </c:pt>
                <c:pt idx="3">
                  <c:v>84</c:v>
                </c:pt>
                <c:pt idx="4">
                  <c:v>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10B-4E73-9EA6-90720F0A7261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602035-A802-4D7F-ACDF-0BD7686F9E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69CB9BF-4A47-4133-8B4C-7F4F7BDFC6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3D1557C-3113-483A-849E-24073DD77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F99C-AD34-40C7-8CDB-D210D770A4D7}" type="datetimeFigureOut">
              <a:rPr lang="it-IT" smtClean="0"/>
              <a:t>20/06/2024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E0FA0CC-7B0D-478C-AF2B-E5F368EBF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863C5A6-A44E-4EF4-889F-9D991805C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A08B-29D9-4E02-BB36-6C157CAA85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4054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E27F8F-5049-4595-9722-EF47A36C0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C6B5C9D-0B9F-4188-9A54-F7F91FBDE3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EE24074-4D86-4BA7-B357-B9DB138B5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F99C-AD34-40C7-8CDB-D210D770A4D7}" type="datetimeFigureOut">
              <a:rPr lang="it-IT" smtClean="0"/>
              <a:t>20/06/2024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CD94AAD-9A2E-4776-9866-109D6FA36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7EA0EE0-E776-4279-9256-A5EFC2FE6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A08B-29D9-4E02-BB36-6C157CAA85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898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558603D5-A573-48CA-87CD-2F1AF7A0DC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0829313-8D1D-4CE6-87B4-990B2E91CD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DDC62B7-AC47-474F-A684-576D7B07C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F99C-AD34-40C7-8CDB-D210D770A4D7}" type="datetimeFigureOut">
              <a:rPr lang="it-IT" smtClean="0"/>
              <a:t>20/06/2024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451D818-2698-4B3C-AF9D-EC32F155F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6994F66-17C3-43B3-A2F9-90E8C874C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A08B-29D9-4E02-BB36-6C157CAA85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0846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AFE7C5-12BD-430D-BD9A-7DC0B28F0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419717D-B205-40EC-95F6-95EEFF361E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C073077-D359-4492-BB00-174E76609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F99C-AD34-40C7-8CDB-D210D770A4D7}" type="datetimeFigureOut">
              <a:rPr lang="it-IT" smtClean="0"/>
              <a:t>20/06/2024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C033BAC-4E47-444C-98F9-D92CFED65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5AEDC40-7D54-402F-96AC-9058B6906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A08B-29D9-4E02-BB36-6C157CAA85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5741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647502B-0325-4995-BEBE-35512D91B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0B4EF31-4CE5-49F5-93E5-49623C9CAC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4EED089-F663-446C-8DD4-86260494C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F99C-AD34-40C7-8CDB-D210D770A4D7}" type="datetimeFigureOut">
              <a:rPr lang="it-IT" smtClean="0"/>
              <a:t>20/06/2024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D8C20FB-E0FB-4DEA-B828-A4185C39B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2ED5950-68B9-4E7F-A5B6-B32CA6638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A08B-29D9-4E02-BB36-6C157CAA85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209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77DA232-9B9F-432B-B21C-9D99332A5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8946423-6A27-4E1C-9F71-FB3E689BC2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7233D03-210B-409F-8AE3-A48D93B10B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111E5CD-9CDD-4BB3-A14C-98747185C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F99C-AD34-40C7-8CDB-D210D770A4D7}" type="datetimeFigureOut">
              <a:rPr lang="it-IT" smtClean="0"/>
              <a:t>20/06/2024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C4CCE73-C9CD-4E24-86A5-10F589267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5D90943-E469-4FB2-BE79-8E5BBD6B8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A08B-29D9-4E02-BB36-6C157CAA85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6466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178E7E8-4921-4C53-8626-1EDB4DE22C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8A669C9-0700-4956-9E22-88E0C48423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9702747-DA75-48FC-A67A-4DC62CBA6E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749D9B73-72DC-4EDB-B903-6E23CD3A1A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D200A6E-B8D9-4FD9-A0FC-C8DE59016B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7BCB5841-23DE-4137-AC07-5311BA73F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F99C-AD34-40C7-8CDB-D210D770A4D7}" type="datetimeFigureOut">
              <a:rPr lang="it-IT" smtClean="0"/>
              <a:t>20/06/2024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45296F26-B285-4742-AC9B-B961C3673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70DC1CFE-4E96-4B39-A5B7-BA3838D59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A08B-29D9-4E02-BB36-6C157CAA85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1843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738A738-8124-44E8-9D69-366A9F3F4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5EF8B2D-0760-4293-9179-067351770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F99C-AD34-40C7-8CDB-D210D770A4D7}" type="datetimeFigureOut">
              <a:rPr lang="it-IT" smtClean="0"/>
              <a:t>20/06/2024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2465996-5753-47B7-BE01-D2B7DA4E2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2199BDA-934D-4790-A095-A67D8CCE3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A08B-29D9-4E02-BB36-6C157CAA85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6825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7D7CAB41-3407-4FBE-8724-26235804C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F99C-AD34-40C7-8CDB-D210D770A4D7}" type="datetimeFigureOut">
              <a:rPr lang="it-IT" smtClean="0"/>
              <a:t>20/06/2024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814A85E-525D-4C9F-A51C-A1C294DDE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5B6BBB6-4968-41B1-B8C8-FE83526A2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A08B-29D9-4E02-BB36-6C157CAA85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1134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B45F53-5CF1-4926-A15B-A3297B758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BE5FE70-8C27-44F7-B746-5C7BE9F134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5825ABA-059E-4E67-9643-C6E0DA782E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478AEF8-A8DA-456D-BF06-A8853955D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F99C-AD34-40C7-8CDB-D210D770A4D7}" type="datetimeFigureOut">
              <a:rPr lang="it-IT" smtClean="0"/>
              <a:t>20/06/2024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7C8A123-5898-448D-9C49-47E0493E2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9E3009E-EA02-47E9-B5B7-563507C6D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A08B-29D9-4E02-BB36-6C157CAA85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7557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84A1E0-BE60-4EC5-997B-F723023A1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15D1A19D-4C51-4BF3-929F-6C59857C43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E5EC91B-A7F3-4AC1-85CF-54B17E1763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9CB6055-DD2F-4826-A724-8E6F8AA81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F99C-AD34-40C7-8CDB-D210D770A4D7}" type="datetimeFigureOut">
              <a:rPr lang="it-IT" smtClean="0"/>
              <a:t>20/06/2024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293F382-5F66-4EDC-A081-36ABF7405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FB93A5B-E3E0-41D4-A06E-B6954E537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A08B-29D9-4E02-BB36-6C157CAA85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1817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C4BF08B8-CEAA-47F4-9583-B094E37A4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0D16A2C-BDE0-4439-8CD7-67B5100061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0E3742-C7EE-4B25-B065-2BAAB9C1F4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7F99C-AD34-40C7-8CDB-D210D770A4D7}" type="datetimeFigureOut">
              <a:rPr lang="it-IT" smtClean="0"/>
              <a:t>20/06/2024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CC75C01-76E4-42D1-BDDF-EBF36D0FFA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73B3EB3-A390-4DA4-AE85-2F3A5EE0A0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1FA08B-29D9-4E02-BB36-6C157CAA85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2184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5345D4-7D64-44A2-BF82-1D3CD05137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Soddisfazione Utenti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5A435D8-F9A0-4D87-A05F-473C119924F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2000" dirty="0"/>
              <a:t>Questionario di soddisfazione somministrato ai pazienti dal 01/01/2024 al 31/05/2024</a:t>
            </a:r>
          </a:p>
        </p:txBody>
      </p:sp>
      <p:pic>
        <p:nvPicPr>
          <p:cNvPr id="4" name="Segnaposto contenuto 4">
            <a:extLst>
              <a:ext uri="{FF2B5EF4-FFF2-40B4-BE49-F238E27FC236}">
                <a16:creationId xmlns:a16="http://schemas.microsoft.com/office/drawing/2014/main" id="{C25B2CED-7DF3-4538-BD16-8C37959726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3893" y="253309"/>
            <a:ext cx="2556494" cy="638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307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8349BE-0901-48B8-9814-4B7E80336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401661" cy="415051"/>
          </a:xfrm>
        </p:spPr>
        <p:txBody>
          <a:bodyPr>
            <a:normAutofit/>
          </a:bodyPr>
          <a:lstStyle/>
          <a:p>
            <a:r>
              <a:rPr lang="it-IT" sz="1800" b="1" dirty="0"/>
              <a:t>Domanda 1</a:t>
            </a:r>
          </a:p>
        </p:txBody>
      </p:sp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415FBB55-4F76-4430-9770-CA25DA5CDE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3893" y="253309"/>
            <a:ext cx="2556494" cy="638681"/>
          </a:xfrm>
        </p:spPr>
      </p:pic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4854DA23-3FAA-42E1-8023-C7750EC36D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0640720"/>
              </p:ext>
            </p:extLst>
          </p:nvPr>
        </p:nvGraphicFramePr>
        <p:xfrm>
          <a:off x="720000" y="2159992"/>
          <a:ext cx="4434338" cy="2302517"/>
        </p:xfrm>
        <a:graphic>
          <a:graphicData uri="http://schemas.openxmlformats.org/drawingml/2006/table">
            <a:tbl>
              <a:tblPr/>
              <a:tblGrid>
                <a:gridCol w="3430620">
                  <a:extLst>
                    <a:ext uri="{9D8B030D-6E8A-4147-A177-3AD203B41FA5}">
                      <a16:colId xmlns:a16="http://schemas.microsoft.com/office/drawing/2014/main" val="4221705534"/>
                    </a:ext>
                  </a:extLst>
                </a:gridCol>
                <a:gridCol w="1003718">
                  <a:extLst>
                    <a:ext uri="{9D8B030D-6E8A-4147-A177-3AD203B41FA5}">
                      <a16:colId xmlns:a16="http://schemas.microsoft.com/office/drawing/2014/main" val="4095432159"/>
                    </a:ext>
                  </a:extLst>
                </a:gridCol>
              </a:tblGrid>
              <a:tr h="328931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Com'è stata la tua esperienza con il medico?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N°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4289537"/>
                  </a:ext>
                </a:extLst>
              </a:tr>
              <a:tr h="328931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Molto Buona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3692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3854038"/>
                  </a:ext>
                </a:extLst>
              </a:tr>
              <a:tr h="328931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Buona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979492"/>
                  </a:ext>
                </a:extLst>
              </a:tr>
              <a:tr h="328931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Normale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520386"/>
                  </a:ext>
                </a:extLst>
              </a:tr>
              <a:tr h="328931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Negativa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6555128"/>
                  </a:ext>
                </a:extLst>
              </a:tr>
              <a:tr h="328931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Molto Negativa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3113376"/>
                  </a:ext>
                </a:extLst>
              </a:tr>
              <a:tr h="328931"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Totale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4472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90144"/>
                  </a:ext>
                </a:extLst>
              </a:tr>
            </a:tbl>
          </a:graphicData>
        </a:graphic>
      </p:graphicFrame>
      <p:graphicFrame>
        <p:nvGraphicFramePr>
          <p:cNvPr id="9" name="Grafico 8">
            <a:extLst>
              <a:ext uri="{FF2B5EF4-FFF2-40B4-BE49-F238E27FC236}">
                <a16:creationId xmlns:a16="http://schemas.microsoft.com/office/drawing/2014/main" id="{E8C85F59-70AD-4F39-81F3-980FCBC89BD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6802439"/>
              </p:ext>
            </p:extLst>
          </p:nvPr>
        </p:nvGraphicFramePr>
        <p:xfrm>
          <a:off x="4020474" y="1631327"/>
          <a:ext cx="8171526" cy="35964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31206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8349BE-0901-48B8-9814-4B7E80336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401661" cy="415051"/>
          </a:xfrm>
        </p:spPr>
        <p:txBody>
          <a:bodyPr>
            <a:normAutofit/>
          </a:bodyPr>
          <a:lstStyle/>
          <a:p>
            <a:r>
              <a:rPr lang="it-IT" sz="1800" b="1" dirty="0"/>
              <a:t>Domanda 2</a:t>
            </a:r>
          </a:p>
        </p:txBody>
      </p:sp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415FBB55-4F76-4430-9770-CA25DA5CDE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3893" y="253309"/>
            <a:ext cx="2556494" cy="638681"/>
          </a:xfrm>
        </p:spPr>
      </p:pic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D7529EE9-38E0-44D0-8656-AF95F678C7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6620975"/>
              </p:ext>
            </p:extLst>
          </p:nvPr>
        </p:nvGraphicFramePr>
        <p:xfrm>
          <a:off x="720000" y="2159999"/>
          <a:ext cx="4361874" cy="2456869"/>
        </p:xfrm>
        <a:graphic>
          <a:graphicData uri="http://schemas.openxmlformats.org/drawingml/2006/table">
            <a:tbl>
              <a:tblPr/>
              <a:tblGrid>
                <a:gridCol w="3706896">
                  <a:extLst>
                    <a:ext uri="{9D8B030D-6E8A-4147-A177-3AD203B41FA5}">
                      <a16:colId xmlns:a16="http://schemas.microsoft.com/office/drawing/2014/main" val="3367963257"/>
                    </a:ext>
                  </a:extLst>
                </a:gridCol>
                <a:gridCol w="654978">
                  <a:extLst>
                    <a:ext uri="{9D8B030D-6E8A-4147-A177-3AD203B41FA5}">
                      <a16:colId xmlns:a16="http://schemas.microsoft.com/office/drawing/2014/main" val="3920908971"/>
                    </a:ext>
                  </a:extLst>
                </a:gridCol>
              </a:tblGrid>
              <a:tr h="290977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Com'è stata la tua </a:t>
                      </a:r>
                      <a:r>
                        <a:rPr lang="it-IT" sz="1200" b="0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esperienza</a:t>
                      </a:r>
                      <a:r>
                        <a:rPr lang="it-IT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con il nostro centro?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N°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0545751"/>
                  </a:ext>
                </a:extLst>
              </a:tr>
              <a:tr h="360982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Molto Buona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3338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2152645"/>
                  </a:ext>
                </a:extLst>
              </a:tr>
              <a:tr h="360982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Buona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6794398"/>
                  </a:ext>
                </a:extLst>
              </a:tr>
              <a:tr h="360982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Normale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072968"/>
                  </a:ext>
                </a:extLst>
              </a:tr>
              <a:tr h="360982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Negativa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32038"/>
                  </a:ext>
                </a:extLst>
              </a:tr>
              <a:tr h="360982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Molto Negativa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3466105"/>
                  </a:ext>
                </a:extLst>
              </a:tr>
              <a:tr h="360982"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4472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0095519"/>
                  </a:ext>
                </a:extLst>
              </a:tr>
            </a:tbl>
          </a:graphicData>
        </a:graphic>
      </p:graphicFrame>
      <p:graphicFrame>
        <p:nvGraphicFramePr>
          <p:cNvPr id="7" name="Grafico 6">
            <a:extLst>
              <a:ext uri="{FF2B5EF4-FFF2-40B4-BE49-F238E27FC236}">
                <a16:creationId xmlns:a16="http://schemas.microsoft.com/office/drawing/2014/main" id="{20266830-75CC-4425-B00A-F24F6EDDAE4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105396"/>
              </p:ext>
            </p:extLst>
          </p:nvPr>
        </p:nvGraphicFramePr>
        <p:xfrm>
          <a:off x="5689600" y="1443378"/>
          <a:ext cx="5383530" cy="39712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07249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8349BE-0901-48B8-9814-4B7E80336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401661" cy="415051"/>
          </a:xfrm>
        </p:spPr>
        <p:txBody>
          <a:bodyPr>
            <a:normAutofit/>
          </a:bodyPr>
          <a:lstStyle/>
          <a:p>
            <a:r>
              <a:rPr lang="it-IT" sz="1800" b="1" dirty="0"/>
              <a:t>Domanda 3</a:t>
            </a:r>
          </a:p>
        </p:txBody>
      </p:sp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415FBB55-4F76-4430-9770-CA25DA5CDE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3893" y="253309"/>
            <a:ext cx="2556494" cy="638681"/>
          </a:xfrm>
        </p:spPr>
      </p:pic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004AC962-BCEA-4E66-8FA6-71D08224DC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1982598"/>
              </p:ext>
            </p:extLst>
          </p:nvPr>
        </p:nvGraphicFramePr>
        <p:xfrm>
          <a:off x="719999" y="2160000"/>
          <a:ext cx="4047837" cy="2397780"/>
        </p:xfrm>
        <a:graphic>
          <a:graphicData uri="http://schemas.openxmlformats.org/drawingml/2006/table">
            <a:tbl>
              <a:tblPr/>
              <a:tblGrid>
                <a:gridCol w="3406514">
                  <a:extLst>
                    <a:ext uri="{9D8B030D-6E8A-4147-A177-3AD203B41FA5}">
                      <a16:colId xmlns:a16="http://schemas.microsoft.com/office/drawing/2014/main" val="2590705381"/>
                    </a:ext>
                  </a:extLst>
                </a:gridCol>
                <a:gridCol w="641323">
                  <a:extLst>
                    <a:ext uri="{9D8B030D-6E8A-4147-A177-3AD203B41FA5}">
                      <a16:colId xmlns:a16="http://schemas.microsoft.com/office/drawing/2014/main" val="604901616"/>
                    </a:ext>
                  </a:extLst>
                </a:gridCol>
              </a:tblGrid>
              <a:tr h="298068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Come </a:t>
                      </a:r>
                      <a:r>
                        <a:rPr lang="it-IT" sz="1200" b="0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valuti</a:t>
                      </a:r>
                      <a:r>
                        <a:rPr lang="it-IT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il rapporto qualità prezzo?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N°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293547"/>
                  </a:ext>
                </a:extLst>
              </a:tr>
              <a:tr h="349952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Molto Buona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2820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2180988"/>
                  </a:ext>
                </a:extLst>
              </a:tr>
              <a:tr h="349952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Buona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3361312"/>
                  </a:ext>
                </a:extLst>
              </a:tr>
              <a:tr h="349952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Normale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5990682"/>
                  </a:ext>
                </a:extLst>
              </a:tr>
              <a:tr h="349952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Negativa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2707012"/>
                  </a:ext>
                </a:extLst>
              </a:tr>
              <a:tr h="349952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Molto Negativa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5202389"/>
                  </a:ext>
                </a:extLst>
              </a:tr>
              <a:tr h="349952"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Totale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4472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6806381"/>
                  </a:ext>
                </a:extLst>
              </a:tr>
            </a:tbl>
          </a:graphicData>
        </a:graphic>
      </p:graphicFrame>
      <p:graphicFrame>
        <p:nvGraphicFramePr>
          <p:cNvPr id="9" name="Grafico 8">
            <a:extLst>
              <a:ext uri="{FF2B5EF4-FFF2-40B4-BE49-F238E27FC236}">
                <a16:creationId xmlns:a16="http://schemas.microsoft.com/office/drawing/2014/main" id="{4E774CF1-9A06-482F-B4F4-AA4E1D79672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3028773"/>
              </p:ext>
            </p:extLst>
          </p:nvPr>
        </p:nvGraphicFramePr>
        <p:xfrm>
          <a:off x="5169535" y="1265295"/>
          <a:ext cx="6526530" cy="41871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871692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567</TotalTime>
  <Words>113</Words>
  <Application>Microsoft Office PowerPoint</Application>
  <PresentationFormat>Widescreen</PresentationFormat>
  <Paragraphs>65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di Office</vt:lpstr>
      <vt:lpstr>Soddisfazione Utenti</vt:lpstr>
      <vt:lpstr>Domanda 1</vt:lpstr>
      <vt:lpstr>Domanda 2</vt:lpstr>
      <vt:lpstr>Domanda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Soddisfazione Utenti</dc:title>
  <dc:creator>Fulvio Corcione</dc:creator>
  <cp:lastModifiedBy>Luca Airo</cp:lastModifiedBy>
  <cp:revision>16</cp:revision>
  <dcterms:created xsi:type="dcterms:W3CDTF">2023-09-14T10:26:00Z</dcterms:created>
  <dcterms:modified xsi:type="dcterms:W3CDTF">2024-06-20T14:56:20Z</dcterms:modified>
</cp:coreProperties>
</file>