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144" y="3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Cartel3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Cartel3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Cartel3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EA7D-4639-97D0-DAE5C5B16293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EA7D-4639-97D0-DAE5C5B16293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5-EA7D-4639-97D0-DAE5C5B16293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7-EA7D-4639-97D0-DAE5C5B16293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9-EA7D-4639-97D0-DAE5C5B16293}"/>
              </c:ext>
            </c:extLst>
          </c:dPt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78%</a:t>
                    </a:r>
                  </a:p>
                </c:rich>
              </c:tx>
              <c:dLblPos val="inEnd"/>
              <c:showLegendKey val="0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A7D-4639-97D0-DAE5C5B1629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inEnd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Foglio1!$C$6:$C$10</c:f>
              <c:strCache>
                <c:ptCount val="5"/>
                <c:pt idx="0">
                  <c:v>Molto Buona</c:v>
                </c:pt>
                <c:pt idx="1">
                  <c:v>Buona</c:v>
                </c:pt>
                <c:pt idx="2">
                  <c:v>Normale</c:v>
                </c:pt>
                <c:pt idx="3">
                  <c:v>Negativa</c:v>
                </c:pt>
                <c:pt idx="4">
                  <c:v>Molto Negativa</c:v>
                </c:pt>
              </c:strCache>
            </c:strRef>
          </c:cat>
          <c:val>
            <c:numRef>
              <c:f>Foglio1!$D$6:$D$10</c:f>
              <c:numCache>
                <c:formatCode>General</c:formatCode>
                <c:ptCount val="5"/>
                <c:pt idx="0">
                  <c:v>3629</c:v>
                </c:pt>
                <c:pt idx="1">
                  <c:v>643</c:v>
                </c:pt>
                <c:pt idx="2">
                  <c:v>162</c:v>
                </c:pt>
                <c:pt idx="3">
                  <c:v>75</c:v>
                </c:pt>
                <c:pt idx="4">
                  <c:v>127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EA7D-4639-97D0-DAE5C5B16293}"/>
            </c:ext>
          </c:extLst>
        </c:ser>
        <c:dLbls>
          <c:dLblPos val="inEnd"/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it-IT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Foglio1!$D$15</c:f>
              <c:strCache>
                <c:ptCount val="1"/>
                <c:pt idx="0">
                  <c:v>N°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24CB-406C-9926-889B9BA2F4B1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24CB-406C-9926-889B9BA2F4B1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5-24CB-406C-9926-889B9BA2F4B1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7-24CB-406C-9926-889B9BA2F4B1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9-24CB-406C-9926-889B9BA2F4B1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inEnd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Foglio1!$C$16:$C$20</c:f>
              <c:strCache>
                <c:ptCount val="5"/>
                <c:pt idx="0">
                  <c:v>Molto Buona</c:v>
                </c:pt>
                <c:pt idx="1">
                  <c:v>Buona</c:v>
                </c:pt>
                <c:pt idx="2">
                  <c:v>Normale</c:v>
                </c:pt>
                <c:pt idx="3">
                  <c:v>Negativa</c:v>
                </c:pt>
                <c:pt idx="4">
                  <c:v>Molto Negativa</c:v>
                </c:pt>
              </c:strCache>
            </c:strRef>
          </c:cat>
          <c:val>
            <c:numRef>
              <c:f>Foglio1!$D$16:$D$20</c:f>
              <c:numCache>
                <c:formatCode>General</c:formatCode>
                <c:ptCount val="5"/>
                <c:pt idx="0">
                  <c:v>3253</c:v>
                </c:pt>
                <c:pt idx="1">
                  <c:v>968</c:v>
                </c:pt>
                <c:pt idx="2">
                  <c:v>239</c:v>
                </c:pt>
                <c:pt idx="3">
                  <c:v>78</c:v>
                </c:pt>
                <c:pt idx="4">
                  <c:v>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24CB-406C-9926-889B9BA2F4B1}"/>
            </c:ext>
          </c:extLst>
        </c:ser>
        <c:dLbls>
          <c:dLblPos val="inEnd"/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it-IT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59B2-41A6-9D0D-74B4F3A77215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59B2-41A6-9D0D-74B4F3A77215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5-59B2-41A6-9D0D-74B4F3A77215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7-59B2-41A6-9D0D-74B4F3A77215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9-59B2-41A6-9D0D-74B4F3A77215}"/>
              </c:ext>
            </c:extLst>
          </c:dPt>
          <c:dLbls>
            <c:dLbl>
              <c:idx val="0"/>
              <c:tx>
                <c:rich>
                  <a:bodyPr/>
                  <a:lstStyle/>
                  <a:p>
                    <a:r>
                      <a:rPr lang="en-US" baseline="0"/>
                      <a:t> </a:t>
                    </a:r>
                    <a:fld id="{4A2AD837-51B3-4FF6-93B1-672C5E443356}" type="PERCENTAGE">
                      <a:rPr lang="en-US" baseline="0"/>
                      <a:pPr/>
                      <a:t>[PERCENTUALE]</a:t>
                    </a:fld>
                    <a:endParaRPr lang="en-US" baseline="0"/>
                  </a:p>
                </c:rich>
              </c:tx>
              <c:dLblPos val="inEnd"/>
              <c:showLegendKey val="0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59B2-41A6-9D0D-74B4F3A77215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fld id="{0F1A4B2E-E33F-411F-AF26-CA714F2222B9}" type="PERCENTAGE">
                      <a:rPr lang="en-US" baseline="0" smtClean="0"/>
                      <a:pPr/>
                      <a:t>[PERCENTUALE]</a:t>
                    </a:fld>
                    <a:endParaRPr lang="it-IT"/>
                  </a:p>
                </c:rich>
              </c:tx>
              <c:dLblPos val="inEnd"/>
              <c:showLegendKey val="0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59B2-41A6-9D0D-74B4F3A77215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fld id="{C3003D4A-11AC-4483-9CE1-64288E328718}" type="PERCENTAGE">
                      <a:rPr lang="en-US" baseline="0" smtClean="0"/>
                      <a:pPr/>
                      <a:t>[PERCENTUALE]</a:t>
                    </a:fld>
                    <a:endParaRPr lang="it-IT"/>
                  </a:p>
                </c:rich>
              </c:tx>
              <c:dLblPos val="inEnd"/>
              <c:showLegendKey val="0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59B2-41A6-9D0D-74B4F3A77215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fld id="{EE227105-DBFB-4314-806B-653A8846EDE2}" type="PERCENTAGE">
                      <a:rPr lang="en-US" baseline="0" smtClean="0"/>
                      <a:pPr/>
                      <a:t>[PERCENTUALE]</a:t>
                    </a:fld>
                    <a:endParaRPr lang="it-IT"/>
                  </a:p>
                </c:rich>
              </c:tx>
              <c:dLblPos val="inEnd"/>
              <c:showLegendKey val="0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7-59B2-41A6-9D0D-74B4F3A77215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fld id="{81929429-3F99-45CC-A2DE-C88FC986D524}" type="PERCENTAGE">
                      <a:rPr lang="en-US" baseline="0" smtClean="0"/>
                      <a:pPr/>
                      <a:t>[PERCENTUALE]</a:t>
                    </a:fld>
                    <a:endParaRPr lang="it-IT"/>
                  </a:p>
                </c:rich>
              </c:tx>
              <c:dLblPos val="inEnd"/>
              <c:showLegendKey val="0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9-59B2-41A6-9D0D-74B4F3A7721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inEnd"/>
            <c:showLegendKey val="0"/>
            <c:showVal val="1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Foglio1!$C$26:$C$30</c:f>
              <c:strCache>
                <c:ptCount val="5"/>
                <c:pt idx="0">
                  <c:v>Molto Buona</c:v>
                </c:pt>
                <c:pt idx="1">
                  <c:v>Buona</c:v>
                </c:pt>
                <c:pt idx="2">
                  <c:v>Normale</c:v>
                </c:pt>
                <c:pt idx="3">
                  <c:v>Negativa</c:v>
                </c:pt>
                <c:pt idx="4">
                  <c:v>Molto Negativa</c:v>
                </c:pt>
              </c:strCache>
            </c:strRef>
          </c:cat>
          <c:val>
            <c:numRef>
              <c:f>Foglio1!$D$26:$D$30</c:f>
              <c:numCache>
                <c:formatCode>General</c:formatCode>
                <c:ptCount val="5"/>
                <c:pt idx="0">
                  <c:v>2851</c:v>
                </c:pt>
                <c:pt idx="1">
                  <c:v>1087</c:v>
                </c:pt>
                <c:pt idx="2">
                  <c:v>453</c:v>
                </c:pt>
                <c:pt idx="3">
                  <c:v>113</c:v>
                </c:pt>
                <c:pt idx="4">
                  <c:v>132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59B2-41A6-9D0D-74B4F3A77215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it-IT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8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defRPr sz="900" b="1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scene3d>
        <a:camera prst="orthographicFront"/>
        <a:lightRig rig="brightRoom" dir="t"/>
      </a:scene3d>
      <a:sp3d prstMaterial="flat">
        <a:bevelT w="50800" h="101600" prst="angle"/>
        <a:contourClr>
          <a:srgbClr val="000000"/>
        </a:contourClr>
      </a:sp3d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1905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1" i="0" kern="1200" cap="all" spc="5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8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defRPr sz="900" b="1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scene3d>
        <a:camera prst="orthographicFront"/>
        <a:lightRig rig="brightRoom" dir="t"/>
      </a:scene3d>
      <a:sp3d prstMaterial="flat">
        <a:bevelT w="50800" h="101600" prst="angle"/>
        <a:contourClr>
          <a:srgbClr val="000000"/>
        </a:contourClr>
      </a:sp3d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1905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1" i="0" kern="1200" cap="all" spc="5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58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defRPr sz="900" b="1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scene3d>
        <a:camera prst="orthographicFront"/>
        <a:lightRig rig="brightRoom" dir="t"/>
      </a:scene3d>
      <a:sp3d prstMaterial="flat">
        <a:bevelT w="50800" h="101600" prst="angle"/>
        <a:contourClr>
          <a:srgbClr val="000000"/>
        </a:contourClr>
      </a:sp3d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1905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1" i="0" kern="1200" cap="all" spc="5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F602035-A802-4D7F-ACDF-0BD7686F9EF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E69CB9BF-4A47-4133-8B4C-7F4F7BDFC63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43D1557C-3113-483A-849E-24073DD77E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7F99C-AD34-40C7-8CDB-D210D770A4D7}" type="datetimeFigureOut">
              <a:rPr lang="it-IT" smtClean="0"/>
              <a:t>20/06/2024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9E0FA0CC-7B0D-478C-AF2B-E5F368EBF9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2863C5A6-A44E-4EF4-889F-9D991805CD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1FA08B-29D9-4E02-BB36-6C157CAA854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040549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7E27F8F-5049-4595-9722-EF47A36C04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8C6B5C9D-0B9F-4188-9A54-F7F91FBDE32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AEE24074-4D86-4BA7-B357-B9DB138B55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7F99C-AD34-40C7-8CDB-D210D770A4D7}" type="datetimeFigureOut">
              <a:rPr lang="it-IT" smtClean="0"/>
              <a:t>20/06/2024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3CD94AAD-9A2E-4776-9866-109D6FA36C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37EA0EE0-E776-4279-9256-A5EFC2FE6F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1FA08B-29D9-4E02-BB36-6C157CAA854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18989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558603D5-A573-48CA-87CD-2F1AF7A0DC2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10829313-8D1D-4CE6-87B4-990B2E91CDF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9DDC62B7-AC47-474F-A684-576D7B07C9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7F99C-AD34-40C7-8CDB-D210D770A4D7}" type="datetimeFigureOut">
              <a:rPr lang="it-IT" smtClean="0"/>
              <a:t>20/06/2024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C451D818-2698-4B3C-AF9D-EC32F155FA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B6994F66-17C3-43B3-A2F9-90E8C874C7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1FA08B-29D9-4E02-BB36-6C157CAA854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908464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EAFE7C5-12BD-430D-BD9A-7DC0B28F09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4419717D-B205-40EC-95F6-95EEFF361E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1C073077-D359-4492-BB00-174E766099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7F99C-AD34-40C7-8CDB-D210D770A4D7}" type="datetimeFigureOut">
              <a:rPr lang="it-IT" smtClean="0"/>
              <a:t>20/06/2024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DC033BAC-4E47-444C-98F9-D92CFED650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B5AEDC40-7D54-402F-96AC-9058B69066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1FA08B-29D9-4E02-BB36-6C157CAA854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957413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647502B-0325-4995-BEBE-35512D91B6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F0B4EF31-4CE5-49F5-93E5-49623C9CAC3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C4EED089-F663-446C-8DD4-86260494C3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7F99C-AD34-40C7-8CDB-D210D770A4D7}" type="datetimeFigureOut">
              <a:rPr lang="it-IT" smtClean="0"/>
              <a:t>20/06/2024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AD8C20FB-E0FB-4DEA-B828-A4185C39B4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02ED5950-68B9-4E7F-A5B6-B32CA66385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1FA08B-29D9-4E02-BB36-6C157CAA854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720917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77DA232-9B9F-432B-B21C-9D99332A5F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8946423-6A27-4E1C-9F71-FB3E689BC23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47233D03-210B-409F-8AE3-A48D93B10BE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3111E5CD-9CDD-4BB3-A14C-98747185C8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7F99C-AD34-40C7-8CDB-D210D770A4D7}" type="datetimeFigureOut">
              <a:rPr lang="it-IT" smtClean="0"/>
              <a:t>20/06/2024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CC4CCE73-C9CD-4E24-86A5-10F5892673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15D90943-E469-4FB2-BE79-8E5BBD6B8D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1FA08B-29D9-4E02-BB36-6C157CAA854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764662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178E7E8-4921-4C53-8626-1EDB4DE22C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38A669C9-0700-4956-9E22-88E0C48423B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F9702747-DA75-48FC-A67A-4DC62CBA6E9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749D9B73-72DC-4EDB-B903-6E23CD3A1AE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8D200A6E-B8D9-4FD9-A0FC-C8DE59016B4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7BCB5841-23DE-4137-AC07-5311BA73FE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7F99C-AD34-40C7-8CDB-D210D770A4D7}" type="datetimeFigureOut">
              <a:rPr lang="it-IT" smtClean="0"/>
              <a:t>20/06/2024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45296F26-B285-4742-AC9B-B961C36738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70DC1CFE-4E96-4B39-A5B7-BA3838D59F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1FA08B-29D9-4E02-BB36-6C157CAA854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018430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738A738-8124-44E8-9D69-366A9F3F4A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25EF8B2D-0760-4293-9179-0673517704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7F99C-AD34-40C7-8CDB-D210D770A4D7}" type="datetimeFigureOut">
              <a:rPr lang="it-IT" smtClean="0"/>
              <a:t>20/06/2024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62465996-5753-47B7-BE01-D2B7DA4E21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82199BDA-934D-4790-A095-A67D8CCE3E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1FA08B-29D9-4E02-BB36-6C157CAA854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768254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7D7CAB41-3407-4FBE-8724-26235804CC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7F99C-AD34-40C7-8CDB-D210D770A4D7}" type="datetimeFigureOut">
              <a:rPr lang="it-IT" smtClean="0"/>
              <a:t>20/06/2024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D814A85E-525D-4C9F-A51C-A1C294DDE5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A5B6BBB6-4968-41B1-B8C8-FE83526A20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1FA08B-29D9-4E02-BB36-6C157CAA854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311348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6B45F53-5CF1-4926-A15B-A3297B7587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0BE5FE70-8C27-44F7-B746-5C7BE9F134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45825ABA-059E-4E67-9643-C6E0DA782E2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2478AEF8-A8DA-456D-BF06-A8853955DA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7F99C-AD34-40C7-8CDB-D210D770A4D7}" type="datetimeFigureOut">
              <a:rPr lang="it-IT" smtClean="0"/>
              <a:t>20/06/2024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57C8A123-5898-448D-9C49-47E0493E27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C9E3009E-EA02-47E9-B5B7-563507C6D5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1FA08B-29D9-4E02-BB36-6C157CAA854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975570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A84A1E0-BE60-4EC5-997B-F723023A19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15D1A19D-4C51-4BF3-929F-6C59857C438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EE5EC91B-A7F3-4AC1-85CF-54B17E17637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09CB6055-DD2F-4826-A724-8E6F8AA81B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7F99C-AD34-40C7-8CDB-D210D770A4D7}" type="datetimeFigureOut">
              <a:rPr lang="it-IT" smtClean="0"/>
              <a:t>20/06/2024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2293F382-5F66-4EDC-A081-36ABF74054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DFB93A5B-E3E0-41D4-A06E-B6954E537F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1FA08B-29D9-4E02-BB36-6C157CAA854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118171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C4BF08B8-CEAA-47F4-9583-B094E37A4A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50D16A2C-BDE0-4439-8CD7-67B5100061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950E3742-C7EE-4B25-B065-2BAAB9C1F48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77F99C-AD34-40C7-8CDB-D210D770A4D7}" type="datetimeFigureOut">
              <a:rPr lang="it-IT" smtClean="0"/>
              <a:t>20/06/2024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5CC75C01-76E4-42D1-BDDF-EBF36D0FFA2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B73B3EB3-A390-4DA4-AE85-2F3A5EE0A08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1FA08B-29D9-4E02-BB36-6C157CAA854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621846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A5345D4-7D64-44A2-BF82-1D3CD05137C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t-IT" dirty="0"/>
              <a:t>Soddisfazione Utenti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65A435D8-F9A0-4D87-A05F-473C119924F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it-IT" sz="2000" dirty="0"/>
              <a:t>Questionario di soddisfazione somministrato ai pazienti dal 01/07/2023 al 31/12/2023</a:t>
            </a:r>
          </a:p>
        </p:txBody>
      </p:sp>
      <p:pic>
        <p:nvPicPr>
          <p:cNvPr id="4" name="Segnaposto contenuto 4">
            <a:extLst>
              <a:ext uri="{FF2B5EF4-FFF2-40B4-BE49-F238E27FC236}">
                <a16:creationId xmlns:a16="http://schemas.microsoft.com/office/drawing/2014/main" id="{C25B2CED-7DF3-4538-BD16-8C379597269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53893" y="253309"/>
            <a:ext cx="2556494" cy="6386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33071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E8349BE-0901-48B8-9814-4B7E803362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365125"/>
            <a:ext cx="1401661" cy="415051"/>
          </a:xfrm>
        </p:spPr>
        <p:txBody>
          <a:bodyPr>
            <a:normAutofit/>
          </a:bodyPr>
          <a:lstStyle/>
          <a:p>
            <a:r>
              <a:rPr lang="it-IT" sz="1800" b="1" dirty="0"/>
              <a:t>Domanda 1</a:t>
            </a:r>
          </a:p>
        </p:txBody>
      </p:sp>
      <p:pic>
        <p:nvPicPr>
          <p:cNvPr id="5" name="Segnaposto contenuto 4">
            <a:extLst>
              <a:ext uri="{FF2B5EF4-FFF2-40B4-BE49-F238E27FC236}">
                <a16:creationId xmlns:a16="http://schemas.microsoft.com/office/drawing/2014/main" id="{415FBB55-4F76-4430-9770-CA25DA5CDEA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53893" y="253309"/>
            <a:ext cx="2556494" cy="638681"/>
          </a:xfrm>
        </p:spPr>
      </p:pic>
      <p:graphicFrame>
        <p:nvGraphicFramePr>
          <p:cNvPr id="8" name="Tabella 7">
            <a:extLst>
              <a:ext uri="{FF2B5EF4-FFF2-40B4-BE49-F238E27FC236}">
                <a16:creationId xmlns:a16="http://schemas.microsoft.com/office/drawing/2014/main" id="{4854DA23-3FAA-42E1-8023-C7750EC36DD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71475247"/>
              </p:ext>
            </p:extLst>
          </p:nvPr>
        </p:nvGraphicFramePr>
        <p:xfrm>
          <a:off x="720000" y="2159992"/>
          <a:ext cx="4434338" cy="2302517"/>
        </p:xfrm>
        <a:graphic>
          <a:graphicData uri="http://schemas.openxmlformats.org/drawingml/2006/table">
            <a:tbl>
              <a:tblPr/>
              <a:tblGrid>
                <a:gridCol w="3430620">
                  <a:extLst>
                    <a:ext uri="{9D8B030D-6E8A-4147-A177-3AD203B41FA5}">
                      <a16:colId xmlns:a16="http://schemas.microsoft.com/office/drawing/2014/main" val="4221705534"/>
                    </a:ext>
                  </a:extLst>
                </a:gridCol>
                <a:gridCol w="1003718">
                  <a:extLst>
                    <a:ext uri="{9D8B030D-6E8A-4147-A177-3AD203B41FA5}">
                      <a16:colId xmlns:a16="http://schemas.microsoft.com/office/drawing/2014/main" val="4095432159"/>
                    </a:ext>
                  </a:extLst>
                </a:gridCol>
              </a:tblGrid>
              <a:tr h="328931">
                <a:tc>
                  <a:txBody>
                    <a:bodyPr/>
                    <a:lstStyle/>
                    <a:p>
                      <a:pPr algn="l" fontAlgn="b"/>
                      <a:r>
                        <a:rPr lang="it-IT" sz="1200" b="0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Com'è stata la tua esperienza con il medico?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N°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34289537"/>
                  </a:ext>
                </a:extLst>
              </a:tr>
              <a:tr h="328931">
                <a:tc>
                  <a:txBody>
                    <a:bodyPr/>
                    <a:lstStyle/>
                    <a:p>
                      <a:pPr algn="l" fontAlgn="b"/>
                      <a:r>
                        <a:rPr lang="it-IT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Molto Buona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3629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23854038"/>
                  </a:ext>
                </a:extLst>
              </a:tr>
              <a:tr h="328931">
                <a:tc>
                  <a:txBody>
                    <a:bodyPr/>
                    <a:lstStyle/>
                    <a:p>
                      <a:pPr algn="l" fontAlgn="b"/>
                      <a:r>
                        <a:rPr lang="it-IT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Buona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643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8979492"/>
                  </a:ext>
                </a:extLst>
              </a:tr>
              <a:tr h="328931">
                <a:tc>
                  <a:txBody>
                    <a:bodyPr/>
                    <a:lstStyle/>
                    <a:p>
                      <a:pPr algn="l" fontAlgn="b"/>
                      <a:r>
                        <a:rPr lang="it-IT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Normale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162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1520386"/>
                  </a:ext>
                </a:extLst>
              </a:tr>
              <a:tr h="328931">
                <a:tc>
                  <a:txBody>
                    <a:bodyPr/>
                    <a:lstStyle/>
                    <a:p>
                      <a:pPr algn="l" fontAlgn="b"/>
                      <a:r>
                        <a:rPr lang="it-IT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Negativa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75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76555128"/>
                  </a:ext>
                </a:extLst>
              </a:tr>
              <a:tr h="328931">
                <a:tc>
                  <a:txBody>
                    <a:bodyPr/>
                    <a:lstStyle/>
                    <a:p>
                      <a:pPr algn="l" fontAlgn="b"/>
                      <a:r>
                        <a:rPr lang="it-IT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Molto Negativa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127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23113376"/>
                  </a:ext>
                </a:extLst>
              </a:tr>
              <a:tr h="328931"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Totale</a:t>
                      </a:r>
                      <a:endParaRPr lang="it-IT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4636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37290144"/>
                  </a:ext>
                </a:extLst>
              </a:tr>
            </a:tbl>
          </a:graphicData>
        </a:graphic>
      </p:graphicFrame>
      <p:graphicFrame>
        <p:nvGraphicFramePr>
          <p:cNvPr id="7" name="Grafico 6">
            <a:extLst>
              <a:ext uri="{FF2B5EF4-FFF2-40B4-BE49-F238E27FC236}">
                <a16:creationId xmlns:a16="http://schemas.microsoft.com/office/drawing/2014/main" id="{59C21642-39EF-4BF9-A0D7-DF242D81205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19425367"/>
              </p:ext>
            </p:extLst>
          </p:nvPr>
        </p:nvGraphicFramePr>
        <p:xfrm>
          <a:off x="5040000" y="1800000"/>
          <a:ext cx="6480000" cy="360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6312069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E8349BE-0901-48B8-9814-4B7E803362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365125"/>
            <a:ext cx="1401661" cy="415051"/>
          </a:xfrm>
        </p:spPr>
        <p:txBody>
          <a:bodyPr>
            <a:normAutofit/>
          </a:bodyPr>
          <a:lstStyle/>
          <a:p>
            <a:r>
              <a:rPr lang="it-IT" sz="1800" b="1" dirty="0"/>
              <a:t>Domanda 2</a:t>
            </a:r>
          </a:p>
        </p:txBody>
      </p:sp>
      <p:pic>
        <p:nvPicPr>
          <p:cNvPr id="5" name="Segnaposto contenuto 4">
            <a:extLst>
              <a:ext uri="{FF2B5EF4-FFF2-40B4-BE49-F238E27FC236}">
                <a16:creationId xmlns:a16="http://schemas.microsoft.com/office/drawing/2014/main" id="{415FBB55-4F76-4430-9770-CA25DA5CDEA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53893" y="253309"/>
            <a:ext cx="2556494" cy="638681"/>
          </a:xfrm>
        </p:spPr>
      </p:pic>
      <p:graphicFrame>
        <p:nvGraphicFramePr>
          <p:cNvPr id="3" name="Tabella 2">
            <a:extLst>
              <a:ext uri="{FF2B5EF4-FFF2-40B4-BE49-F238E27FC236}">
                <a16:creationId xmlns:a16="http://schemas.microsoft.com/office/drawing/2014/main" id="{D7529EE9-38E0-44D0-8656-AF95F678C73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26065236"/>
              </p:ext>
            </p:extLst>
          </p:nvPr>
        </p:nvGraphicFramePr>
        <p:xfrm>
          <a:off x="720000" y="2159999"/>
          <a:ext cx="4361874" cy="2456869"/>
        </p:xfrm>
        <a:graphic>
          <a:graphicData uri="http://schemas.openxmlformats.org/drawingml/2006/table">
            <a:tbl>
              <a:tblPr/>
              <a:tblGrid>
                <a:gridCol w="3706896">
                  <a:extLst>
                    <a:ext uri="{9D8B030D-6E8A-4147-A177-3AD203B41FA5}">
                      <a16:colId xmlns:a16="http://schemas.microsoft.com/office/drawing/2014/main" val="3367963257"/>
                    </a:ext>
                  </a:extLst>
                </a:gridCol>
                <a:gridCol w="654978">
                  <a:extLst>
                    <a:ext uri="{9D8B030D-6E8A-4147-A177-3AD203B41FA5}">
                      <a16:colId xmlns:a16="http://schemas.microsoft.com/office/drawing/2014/main" val="3920908971"/>
                    </a:ext>
                  </a:extLst>
                </a:gridCol>
              </a:tblGrid>
              <a:tr h="290977">
                <a:tc>
                  <a:txBody>
                    <a:bodyPr/>
                    <a:lstStyle/>
                    <a:p>
                      <a:pPr algn="l" fontAlgn="b"/>
                      <a:r>
                        <a:rPr lang="it-IT" sz="1200" b="0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Com'è stata la tua </a:t>
                      </a:r>
                      <a:r>
                        <a:rPr lang="it-IT" sz="1200" b="0" i="0" u="none" strike="noStrike" kern="1200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esperienza</a:t>
                      </a:r>
                      <a:r>
                        <a:rPr lang="it-IT" sz="1200" b="0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 con il nostro centro?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N°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70545751"/>
                  </a:ext>
                </a:extLst>
              </a:tr>
              <a:tr h="360982">
                <a:tc>
                  <a:txBody>
                    <a:bodyPr/>
                    <a:lstStyle/>
                    <a:p>
                      <a:pPr algn="l" fontAlgn="b"/>
                      <a:r>
                        <a:rPr lang="it-IT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Molto Buona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3253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62152645"/>
                  </a:ext>
                </a:extLst>
              </a:tr>
              <a:tr h="360982">
                <a:tc>
                  <a:txBody>
                    <a:bodyPr/>
                    <a:lstStyle/>
                    <a:p>
                      <a:pPr algn="l" fontAlgn="b"/>
                      <a:r>
                        <a:rPr lang="it-IT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Buona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968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26794398"/>
                  </a:ext>
                </a:extLst>
              </a:tr>
              <a:tr h="360982">
                <a:tc>
                  <a:txBody>
                    <a:bodyPr/>
                    <a:lstStyle/>
                    <a:p>
                      <a:pPr algn="l" fontAlgn="b"/>
                      <a:r>
                        <a:rPr lang="it-IT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Normale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239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54072968"/>
                  </a:ext>
                </a:extLst>
              </a:tr>
              <a:tr h="360982">
                <a:tc>
                  <a:txBody>
                    <a:bodyPr/>
                    <a:lstStyle/>
                    <a:p>
                      <a:pPr algn="l" fontAlgn="b"/>
                      <a:r>
                        <a:rPr lang="it-IT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Negativa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78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8332038"/>
                  </a:ext>
                </a:extLst>
              </a:tr>
              <a:tr h="360982">
                <a:tc>
                  <a:txBody>
                    <a:bodyPr/>
                    <a:lstStyle/>
                    <a:p>
                      <a:pPr algn="l" fontAlgn="b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Molto Negativa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98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33466105"/>
                  </a:ext>
                </a:extLst>
              </a:tr>
              <a:tr h="360982"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Totale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4636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60095519"/>
                  </a:ext>
                </a:extLst>
              </a:tr>
            </a:tbl>
          </a:graphicData>
        </a:graphic>
      </p:graphicFrame>
      <p:graphicFrame>
        <p:nvGraphicFramePr>
          <p:cNvPr id="6" name="Grafico 5">
            <a:extLst>
              <a:ext uri="{FF2B5EF4-FFF2-40B4-BE49-F238E27FC236}">
                <a16:creationId xmlns:a16="http://schemas.microsoft.com/office/drawing/2014/main" id="{62682270-6879-4B9F-8C8E-1C8F0ABA197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43450755"/>
              </p:ext>
            </p:extLst>
          </p:nvPr>
        </p:nvGraphicFramePr>
        <p:xfrm>
          <a:off x="5040000" y="1800000"/>
          <a:ext cx="6480000" cy="360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0072496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E8349BE-0901-48B8-9814-4B7E803362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365125"/>
            <a:ext cx="1401661" cy="415051"/>
          </a:xfrm>
        </p:spPr>
        <p:txBody>
          <a:bodyPr>
            <a:normAutofit/>
          </a:bodyPr>
          <a:lstStyle/>
          <a:p>
            <a:r>
              <a:rPr lang="it-IT" sz="1800" b="1" dirty="0"/>
              <a:t>Domanda 3</a:t>
            </a:r>
          </a:p>
        </p:txBody>
      </p:sp>
      <p:pic>
        <p:nvPicPr>
          <p:cNvPr id="5" name="Segnaposto contenuto 4">
            <a:extLst>
              <a:ext uri="{FF2B5EF4-FFF2-40B4-BE49-F238E27FC236}">
                <a16:creationId xmlns:a16="http://schemas.microsoft.com/office/drawing/2014/main" id="{415FBB55-4F76-4430-9770-CA25DA5CDEA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53893" y="253309"/>
            <a:ext cx="2556494" cy="638681"/>
          </a:xfrm>
        </p:spPr>
      </p:pic>
      <p:graphicFrame>
        <p:nvGraphicFramePr>
          <p:cNvPr id="4" name="Tabella 3">
            <a:extLst>
              <a:ext uri="{FF2B5EF4-FFF2-40B4-BE49-F238E27FC236}">
                <a16:creationId xmlns:a16="http://schemas.microsoft.com/office/drawing/2014/main" id="{004AC962-BCEA-4E66-8FA6-71D08224DC7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64615132"/>
              </p:ext>
            </p:extLst>
          </p:nvPr>
        </p:nvGraphicFramePr>
        <p:xfrm>
          <a:off x="719999" y="2160000"/>
          <a:ext cx="4047837" cy="2397780"/>
        </p:xfrm>
        <a:graphic>
          <a:graphicData uri="http://schemas.openxmlformats.org/drawingml/2006/table">
            <a:tbl>
              <a:tblPr/>
              <a:tblGrid>
                <a:gridCol w="3406514">
                  <a:extLst>
                    <a:ext uri="{9D8B030D-6E8A-4147-A177-3AD203B41FA5}">
                      <a16:colId xmlns:a16="http://schemas.microsoft.com/office/drawing/2014/main" val="2590705381"/>
                    </a:ext>
                  </a:extLst>
                </a:gridCol>
                <a:gridCol w="641323">
                  <a:extLst>
                    <a:ext uri="{9D8B030D-6E8A-4147-A177-3AD203B41FA5}">
                      <a16:colId xmlns:a16="http://schemas.microsoft.com/office/drawing/2014/main" val="604901616"/>
                    </a:ext>
                  </a:extLst>
                </a:gridCol>
              </a:tblGrid>
              <a:tr h="298068">
                <a:tc>
                  <a:txBody>
                    <a:bodyPr/>
                    <a:lstStyle/>
                    <a:p>
                      <a:pPr algn="l" fontAlgn="b"/>
                      <a:r>
                        <a:rPr lang="it-IT" sz="1200" b="0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Come </a:t>
                      </a:r>
                      <a:r>
                        <a:rPr lang="it-IT" sz="1200" b="0" i="0" u="none" strike="noStrike" kern="1200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valuti</a:t>
                      </a:r>
                      <a:r>
                        <a:rPr lang="it-IT" sz="1200" b="0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 il rapporto qualità prezzo?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N°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44293547"/>
                  </a:ext>
                </a:extLst>
              </a:tr>
              <a:tr h="349952">
                <a:tc>
                  <a:txBody>
                    <a:bodyPr/>
                    <a:lstStyle/>
                    <a:p>
                      <a:pPr algn="l" fontAlgn="b"/>
                      <a:r>
                        <a:rPr lang="it-IT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Molto Buona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2851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82180988"/>
                  </a:ext>
                </a:extLst>
              </a:tr>
              <a:tr h="349952">
                <a:tc>
                  <a:txBody>
                    <a:bodyPr/>
                    <a:lstStyle/>
                    <a:p>
                      <a:pPr algn="l" fontAlgn="b"/>
                      <a:r>
                        <a:rPr lang="it-IT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Buona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1087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23361312"/>
                  </a:ext>
                </a:extLst>
              </a:tr>
              <a:tr h="349952">
                <a:tc>
                  <a:txBody>
                    <a:bodyPr/>
                    <a:lstStyle/>
                    <a:p>
                      <a:pPr algn="l" fontAlgn="b"/>
                      <a:r>
                        <a:rPr lang="it-IT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Normale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453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15990682"/>
                  </a:ext>
                </a:extLst>
              </a:tr>
              <a:tr h="349952">
                <a:tc>
                  <a:txBody>
                    <a:bodyPr/>
                    <a:lstStyle/>
                    <a:p>
                      <a:pPr algn="l" fontAlgn="b"/>
                      <a:r>
                        <a:rPr lang="it-IT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Negativa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113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62707012"/>
                  </a:ext>
                </a:extLst>
              </a:tr>
              <a:tr h="349952">
                <a:tc>
                  <a:txBody>
                    <a:bodyPr/>
                    <a:lstStyle/>
                    <a:p>
                      <a:pPr algn="l" fontAlgn="b"/>
                      <a:r>
                        <a:rPr lang="it-IT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Molto Negativa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132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05202389"/>
                  </a:ext>
                </a:extLst>
              </a:tr>
              <a:tr h="349952"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Totale</a:t>
                      </a:r>
                      <a:endParaRPr lang="it-IT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4636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46806381"/>
                  </a:ext>
                </a:extLst>
              </a:tr>
            </a:tbl>
          </a:graphicData>
        </a:graphic>
      </p:graphicFrame>
      <p:graphicFrame>
        <p:nvGraphicFramePr>
          <p:cNvPr id="6" name="Grafico 5">
            <a:extLst>
              <a:ext uri="{FF2B5EF4-FFF2-40B4-BE49-F238E27FC236}">
                <a16:creationId xmlns:a16="http://schemas.microsoft.com/office/drawing/2014/main" id="{2DC941EE-9139-4C02-BCBC-8D868DFE91B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18352961"/>
              </p:ext>
            </p:extLst>
          </p:nvPr>
        </p:nvGraphicFramePr>
        <p:xfrm>
          <a:off x="5040000" y="1800000"/>
          <a:ext cx="6480000" cy="360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68716921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531</TotalTime>
  <Words>100</Words>
  <Application>Microsoft Office PowerPoint</Application>
  <PresentationFormat>Widescreen</PresentationFormat>
  <Paragraphs>53</Paragraphs>
  <Slides>4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Tema di Office</vt:lpstr>
      <vt:lpstr>Soddisfazione Utenti</vt:lpstr>
      <vt:lpstr>Domanda 1</vt:lpstr>
      <vt:lpstr>Domanda 2</vt:lpstr>
      <vt:lpstr>Domanda 3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Soddisfazione Utenti</dc:title>
  <dc:creator>Fulvio Corcione</dc:creator>
  <cp:lastModifiedBy>Luca Airo</cp:lastModifiedBy>
  <cp:revision>13</cp:revision>
  <dcterms:created xsi:type="dcterms:W3CDTF">2023-09-14T10:26:00Z</dcterms:created>
  <dcterms:modified xsi:type="dcterms:W3CDTF">2024-06-20T14:20:26Z</dcterms:modified>
</cp:coreProperties>
</file>