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44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SPAFS1.cmps.local\FolderRedirection\f.corcione\Desktop\soddisfazione%20utenti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SPAFS1.cmps.local\FolderRedirection\f.corcione\Desktop\soddisfazione%20utenti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SPAFS1.cmps.local\FolderRedirection\f.corcione\Desktop\soddisfazione%20utenti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3AA-4848-8F44-AB93BDFF55D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3AA-4848-8F44-AB93BDFF55D5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3AA-4848-8F44-AB93BDFF55D5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E3AA-4848-8F44-AB93BDFF55D5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E3AA-4848-8F44-AB93BDFF55D5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E3AA-4848-8F44-AB93BDFF55D5}"/>
                </c:ext>
              </c:extLst>
            </c:dLbl>
            <c:dLbl>
              <c:idx val="1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05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7904AB38-8389-4EF7-8E8F-A816EE1F143C}" type="VALUE">
                      <a:rPr lang="en-US" sz="1050">
                        <a:solidFill>
                          <a:schemeClr val="bg1"/>
                        </a:solidFill>
                      </a:rPr>
                      <a:pPr>
                        <a:defRPr sz="1050" b="1"/>
                      </a:pPr>
                      <a:t>[VALORE]</a:t>
                    </a:fld>
                    <a:endParaRPr lang="it-IT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E3AA-4848-8F44-AB93BDFF55D5}"/>
                </c:ext>
              </c:extLst>
            </c:dLbl>
            <c:dLbl>
              <c:idx val="2"/>
              <c:layout>
                <c:manualLayout>
                  <c:x val="1.3435162927350428E-2"/>
                  <c:y val="6.118333333333333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9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3AA-4848-8F44-AB93BDFF55D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Foglio1!$A$17:$A$21</c:f>
              <c:strCache>
                <c:ptCount val="5"/>
                <c:pt idx="0">
                  <c:v>Molto Buona</c:v>
                </c:pt>
                <c:pt idx="1">
                  <c:v>Buona</c:v>
                </c:pt>
                <c:pt idx="2">
                  <c:v>Normale</c:v>
                </c:pt>
                <c:pt idx="3">
                  <c:v>Negativa</c:v>
                </c:pt>
                <c:pt idx="4">
                  <c:v>Molto Negativa</c:v>
                </c:pt>
              </c:strCache>
            </c:strRef>
          </c:cat>
          <c:val>
            <c:numRef>
              <c:f>Foglio1!$B$17:$B$21</c:f>
              <c:numCache>
                <c:formatCode>0%</c:formatCode>
                <c:ptCount val="5"/>
                <c:pt idx="0">
                  <c:v>0.82</c:v>
                </c:pt>
                <c:pt idx="1">
                  <c:v>0.14000000000000001</c:v>
                </c:pt>
                <c:pt idx="2">
                  <c:v>0.02</c:v>
                </c:pt>
                <c:pt idx="3">
                  <c:v>0.01</c:v>
                </c:pt>
                <c:pt idx="4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E3AA-4848-8F44-AB93BDFF55D5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0399844755257993"/>
          <c:y val="0.89789403208707386"/>
          <c:w val="0.68961413187667309"/>
          <c:h val="5.15744349147587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AD1-4F6A-849E-781138BE55B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AD1-4F6A-849E-781138BE55BF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AD1-4F6A-849E-781138BE55BF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AAD1-4F6A-849E-781138BE55BF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AAD1-4F6A-849E-781138BE55BF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AAD1-4F6A-849E-781138BE55BF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AAD1-4F6A-849E-781138BE55BF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AAD1-4F6A-849E-781138BE55BF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7-AAD1-4F6A-849E-781138BE55BF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9-AAD1-4F6A-849E-781138BE55B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Foglio1!$G$16:$G$20</c:f>
              <c:strCache>
                <c:ptCount val="5"/>
                <c:pt idx="0">
                  <c:v>Molto Buona</c:v>
                </c:pt>
                <c:pt idx="1">
                  <c:v>Buona</c:v>
                </c:pt>
                <c:pt idx="2">
                  <c:v>Normale</c:v>
                </c:pt>
                <c:pt idx="3">
                  <c:v>Negativa</c:v>
                </c:pt>
                <c:pt idx="4">
                  <c:v>Molto Negativa</c:v>
                </c:pt>
              </c:strCache>
            </c:strRef>
          </c:cat>
          <c:val>
            <c:numRef>
              <c:f>Foglio1!$H$16:$H$20</c:f>
              <c:numCache>
                <c:formatCode>0%</c:formatCode>
                <c:ptCount val="5"/>
                <c:pt idx="0">
                  <c:v>0.76</c:v>
                </c:pt>
                <c:pt idx="1">
                  <c:v>0.18</c:v>
                </c:pt>
                <c:pt idx="2">
                  <c:v>0.04</c:v>
                </c:pt>
                <c:pt idx="3">
                  <c:v>0.01</c:v>
                </c:pt>
                <c:pt idx="4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AAD1-4F6A-849E-781138BE55B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3553424611732454"/>
          <c:y val="0.92041363489827499"/>
          <c:w val="0.60196760118360992"/>
          <c:h val="6.245574026555614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027-4A94-8949-98D9340909E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027-4A94-8949-98D9340909EB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027-4A94-8949-98D9340909EB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0027-4A94-8949-98D9340909EB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0027-4A94-8949-98D9340909EB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1-0027-4A94-8949-98D9340909EB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3-0027-4A94-8949-98D9340909EB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5-0027-4A94-8949-98D9340909EB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5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7-0027-4A94-8949-98D9340909EB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9-0027-4A94-8949-98D9340909E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Foglio1!$G$26:$G$30</c:f>
              <c:strCache>
                <c:ptCount val="5"/>
                <c:pt idx="0">
                  <c:v>Molto Buona</c:v>
                </c:pt>
                <c:pt idx="1">
                  <c:v>Buona</c:v>
                </c:pt>
                <c:pt idx="2">
                  <c:v>Normale</c:v>
                </c:pt>
                <c:pt idx="3">
                  <c:v>Negativa</c:v>
                </c:pt>
                <c:pt idx="4">
                  <c:v>Molto Negativa</c:v>
                </c:pt>
              </c:strCache>
            </c:strRef>
          </c:cat>
          <c:val>
            <c:numRef>
              <c:f>Foglio1!$H$26:$H$30</c:f>
              <c:numCache>
                <c:formatCode>0%</c:formatCode>
                <c:ptCount val="5"/>
                <c:pt idx="0">
                  <c:v>0.62</c:v>
                </c:pt>
                <c:pt idx="1">
                  <c:v>0.24</c:v>
                </c:pt>
                <c:pt idx="2">
                  <c:v>0.1</c:v>
                </c:pt>
                <c:pt idx="3">
                  <c:v>0.01</c:v>
                </c:pt>
                <c:pt idx="4">
                  <c:v>0.01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0027-4A94-8949-98D9340909EB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5622507916504572"/>
          <c:y val="0.92567024159338351"/>
          <c:w val="0.61805014420770865"/>
          <c:h val="5.773528062198367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F602035-A802-4D7F-ACDF-0BD7686F9EF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E69CB9BF-4A47-4133-8B4C-7F4F7BDFC6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3D1557C-3113-483A-849E-24073DD77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7F99C-AD34-40C7-8CDB-D210D770A4D7}" type="datetimeFigureOut">
              <a:rPr lang="it-IT" smtClean="0"/>
              <a:t>15/09/2023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E0FA0CC-7B0D-478C-AF2B-E5F368EBF9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863C5A6-A44E-4EF4-889F-9D991805C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FA08B-29D9-4E02-BB36-6C157CAA85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040549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7E27F8F-5049-4595-9722-EF47A36C04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8C6B5C9D-0B9F-4188-9A54-F7F91FBDE3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EE24074-4D86-4BA7-B357-B9DB138B55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7F99C-AD34-40C7-8CDB-D210D770A4D7}" type="datetimeFigureOut">
              <a:rPr lang="it-IT" smtClean="0"/>
              <a:t>15/09/2023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CD94AAD-9A2E-4776-9866-109D6FA36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7EA0EE0-E776-4279-9256-A5EFC2FE6F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FA08B-29D9-4E02-BB36-6C157CAA85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1898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558603D5-A573-48CA-87CD-2F1AF7A0DC2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10829313-8D1D-4CE6-87B4-990B2E91CD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DDC62B7-AC47-474F-A684-576D7B07C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7F99C-AD34-40C7-8CDB-D210D770A4D7}" type="datetimeFigureOut">
              <a:rPr lang="it-IT" smtClean="0"/>
              <a:t>15/09/2023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451D818-2698-4B3C-AF9D-EC32F155F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6994F66-17C3-43B3-A2F9-90E8C874C7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FA08B-29D9-4E02-BB36-6C157CAA85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0846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EAFE7C5-12BD-430D-BD9A-7DC0B28F09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419717D-B205-40EC-95F6-95EEFF361E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C073077-D359-4492-BB00-174E766099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7F99C-AD34-40C7-8CDB-D210D770A4D7}" type="datetimeFigureOut">
              <a:rPr lang="it-IT" smtClean="0"/>
              <a:t>15/09/2023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C033BAC-4E47-444C-98F9-D92CFED650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5AEDC40-7D54-402F-96AC-9058B6906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FA08B-29D9-4E02-BB36-6C157CAA85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95741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647502B-0325-4995-BEBE-35512D91B6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0B4EF31-4CE5-49F5-93E5-49623C9CAC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C4EED089-F663-446C-8DD4-86260494C3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7F99C-AD34-40C7-8CDB-D210D770A4D7}" type="datetimeFigureOut">
              <a:rPr lang="it-IT" smtClean="0"/>
              <a:t>15/09/2023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D8C20FB-E0FB-4DEA-B828-A4185C39B4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2ED5950-68B9-4E7F-A5B6-B32CA6638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FA08B-29D9-4E02-BB36-6C157CAA85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72091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77DA232-9B9F-432B-B21C-9D99332A5F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8946423-6A27-4E1C-9F71-FB3E689BC2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47233D03-210B-409F-8AE3-A48D93B10B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111E5CD-9CDD-4BB3-A14C-98747185C8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7F99C-AD34-40C7-8CDB-D210D770A4D7}" type="datetimeFigureOut">
              <a:rPr lang="it-IT" smtClean="0"/>
              <a:t>15/09/2023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C4CCE73-C9CD-4E24-86A5-10F589267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5D90943-E469-4FB2-BE79-8E5BBD6B8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FA08B-29D9-4E02-BB36-6C157CAA85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76466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178E7E8-4921-4C53-8626-1EDB4DE22C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8A669C9-0700-4956-9E22-88E0C48423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F9702747-DA75-48FC-A67A-4DC62CBA6E9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749D9B73-72DC-4EDB-B903-6E23CD3A1A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8D200A6E-B8D9-4FD9-A0FC-C8DE59016B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7BCB5841-23DE-4137-AC07-5311BA73FE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7F99C-AD34-40C7-8CDB-D210D770A4D7}" type="datetimeFigureOut">
              <a:rPr lang="it-IT" smtClean="0"/>
              <a:t>15/09/2023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45296F26-B285-4742-AC9B-B961C3673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70DC1CFE-4E96-4B39-A5B7-BA3838D59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FA08B-29D9-4E02-BB36-6C157CAA85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01843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738A738-8124-44E8-9D69-366A9F3F4A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25EF8B2D-0760-4293-9179-067351770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7F99C-AD34-40C7-8CDB-D210D770A4D7}" type="datetimeFigureOut">
              <a:rPr lang="it-IT" smtClean="0"/>
              <a:t>15/09/2023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62465996-5753-47B7-BE01-D2B7DA4E2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82199BDA-934D-4790-A095-A67D8CCE3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FA08B-29D9-4E02-BB36-6C157CAA85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76825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7D7CAB41-3407-4FBE-8724-26235804C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7F99C-AD34-40C7-8CDB-D210D770A4D7}" type="datetimeFigureOut">
              <a:rPr lang="it-IT" smtClean="0"/>
              <a:t>15/09/2023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D814A85E-525D-4C9F-A51C-A1C294DDE5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A5B6BBB6-4968-41B1-B8C8-FE83526A2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FA08B-29D9-4E02-BB36-6C157CAA85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1134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6B45F53-5CF1-4926-A15B-A3297B7587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BE5FE70-8C27-44F7-B746-5C7BE9F134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45825ABA-059E-4E67-9643-C6E0DA782E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478AEF8-A8DA-456D-BF06-A8853955DA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7F99C-AD34-40C7-8CDB-D210D770A4D7}" type="datetimeFigureOut">
              <a:rPr lang="it-IT" smtClean="0"/>
              <a:t>15/09/2023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7C8A123-5898-448D-9C49-47E0493E27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9E3009E-EA02-47E9-B5B7-563507C6D5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FA08B-29D9-4E02-BB36-6C157CAA85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975570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A84A1E0-BE60-4EC5-997B-F723023A19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15D1A19D-4C51-4BF3-929F-6C59857C43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EE5EC91B-A7F3-4AC1-85CF-54B17E1763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9CB6055-DD2F-4826-A724-8E6F8AA81B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77F99C-AD34-40C7-8CDB-D210D770A4D7}" type="datetimeFigureOut">
              <a:rPr lang="it-IT" smtClean="0"/>
              <a:t>15/09/2023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293F382-5F66-4EDC-A081-36ABF7405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FB93A5B-E3E0-41D4-A06E-B6954E537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FA08B-29D9-4E02-BB36-6C157CAA85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11817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C4BF08B8-CEAA-47F4-9583-B094E37A4A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50D16A2C-BDE0-4439-8CD7-67B5100061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50E3742-C7EE-4B25-B065-2BAAB9C1F48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77F99C-AD34-40C7-8CDB-D210D770A4D7}" type="datetimeFigureOut">
              <a:rPr lang="it-IT" smtClean="0"/>
              <a:t>15/09/2023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CC75C01-76E4-42D1-BDDF-EBF36D0FFA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73B3EB3-A390-4DA4-AE85-2F3A5EE0A0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1FA08B-29D9-4E02-BB36-6C157CAA854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62184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A5345D4-7D64-44A2-BF82-1D3CD05137C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Soddisfazione Utenti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65A435D8-F9A0-4D87-A05F-473C119924F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it-IT" sz="2000" dirty="0"/>
              <a:t>Questionario di soddisfazione somministrato ai pazienti dal 01/01/2023 al 30/06/2023</a:t>
            </a:r>
          </a:p>
        </p:txBody>
      </p:sp>
      <p:pic>
        <p:nvPicPr>
          <p:cNvPr id="4" name="Segnaposto contenuto 4">
            <a:extLst>
              <a:ext uri="{FF2B5EF4-FFF2-40B4-BE49-F238E27FC236}">
                <a16:creationId xmlns:a16="http://schemas.microsoft.com/office/drawing/2014/main" id="{C25B2CED-7DF3-4538-BD16-8C379597269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3893" y="253309"/>
            <a:ext cx="2556494" cy="638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33071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E8349BE-0901-48B8-9814-4B7E80336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401661" cy="415051"/>
          </a:xfrm>
        </p:spPr>
        <p:txBody>
          <a:bodyPr>
            <a:normAutofit/>
          </a:bodyPr>
          <a:lstStyle/>
          <a:p>
            <a:r>
              <a:rPr lang="it-IT" sz="1800" b="1" dirty="0"/>
              <a:t>Domanda 1</a:t>
            </a:r>
          </a:p>
        </p:txBody>
      </p:sp>
      <p:pic>
        <p:nvPicPr>
          <p:cNvPr id="5" name="Segnaposto contenuto 4">
            <a:extLst>
              <a:ext uri="{FF2B5EF4-FFF2-40B4-BE49-F238E27FC236}">
                <a16:creationId xmlns:a16="http://schemas.microsoft.com/office/drawing/2014/main" id="{415FBB55-4F76-4430-9770-CA25DA5CDEA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3893" y="253309"/>
            <a:ext cx="2556494" cy="638681"/>
          </a:xfrm>
        </p:spPr>
      </p:pic>
      <p:graphicFrame>
        <p:nvGraphicFramePr>
          <p:cNvPr id="8" name="Tabella 7">
            <a:extLst>
              <a:ext uri="{FF2B5EF4-FFF2-40B4-BE49-F238E27FC236}">
                <a16:creationId xmlns:a16="http://schemas.microsoft.com/office/drawing/2014/main" id="{4854DA23-3FAA-42E1-8023-C7750EC36D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1319277"/>
              </p:ext>
            </p:extLst>
          </p:nvPr>
        </p:nvGraphicFramePr>
        <p:xfrm>
          <a:off x="835638" y="2435735"/>
          <a:ext cx="4215226" cy="1986530"/>
        </p:xfrm>
        <a:graphic>
          <a:graphicData uri="http://schemas.openxmlformats.org/drawingml/2006/table">
            <a:tbl>
              <a:tblPr/>
              <a:tblGrid>
                <a:gridCol w="3261104">
                  <a:extLst>
                    <a:ext uri="{9D8B030D-6E8A-4147-A177-3AD203B41FA5}">
                      <a16:colId xmlns:a16="http://schemas.microsoft.com/office/drawing/2014/main" val="4221705534"/>
                    </a:ext>
                  </a:extLst>
                </a:gridCol>
                <a:gridCol w="954122">
                  <a:extLst>
                    <a:ext uri="{9D8B030D-6E8A-4147-A177-3AD203B41FA5}">
                      <a16:colId xmlns:a16="http://schemas.microsoft.com/office/drawing/2014/main" val="4095432159"/>
                    </a:ext>
                  </a:extLst>
                </a:gridCol>
              </a:tblGrid>
              <a:tr h="283790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Com'è stata la tua esperienza con il medico?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N°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4289537"/>
                  </a:ext>
                </a:extLst>
              </a:tr>
              <a:tr h="283790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Molto Buona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1165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3854038"/>
                  </a:ext>
                </a:extLst>
              </a:tr>
              <a:tr h="283790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Buona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979492"/>
                  </a:ext>
                </a:extLst>
              </a:tr>
              <a:tr h="283790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Normale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520386"/>
                  </a:ext>
                </a:extLst>
              </a:tr>
              <a:tr h="283790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Negativa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6555128"/>
                  </a:ext>
                </a:extLst>
              </a:tr>
              <a:tr h="283790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Molto Negativa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3113376"/>
                  </a:ext>
                </a:extLst>
              </a:tr>
              <a:tr h="283790"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Totale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1429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7290144"/>
                  </a:ext>
                </a:extLst>
              </a:tr>
            </a:tbl>
          </a:graphicData>
        </a:graphic>
      </p:graphicFrame>
      <p:graphicFrame>
        <p:nvGraphicFramePr>
          <p:cNvPr id="6" name="Grafico 5">
            <a:extLst>
              <a:ext uri="{FF2B5EF4-FFF2-40B4-BE49-F238E27FC236}">
                <a16:creationId xmlns:a16="http://schemas.microsoft.com/office/drawing/2014/main" id="{959B1FCB-FCCF-4DC7-88F7-FE7CE38EA02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72588819"/>
              </p:ext>
            </p:extLst>
          </p:nvPr>
        </p:nvGraphicFramePr>
        <p:xfrm>
          <a:off x="4288850" y="1137797"/>
          <a:ext cx="7488000" cy="43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312069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E8349BE-0901-48B8-9814-4B7E80336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401661" cy="415051"/>
          </a:xfrm>
        </p:spPr>
        <p:txBody>
          <a:bodyPr>
            <a:normAutofit/>
          </a:bodyPr>
          <a:lstStyle/>
          <a:p>
            <a:r>
              <a:rPr lang="it-IT" sz="1800" b="1" dirty="0"/>
              <a:t>Domanda 2</a:t>
            </a:r>
          </a:p>
        </p:txBody>
      </p:sp>
      <p:pic>
        <p:nvPicPr>
          <p:cNvPr id="5" name="Segnaposto contenuto 4">
            <a:extLst>
              <a:ext uri="{FF2B5EF4-FFF2-40B4-BE49-F238E27FC236}">
                <a16:creationId xmlns:a16="http://schemas.microsoft.com/office/drawing/2014/main" id="{415FBB55-4F76-4430-9770-CA25DA5CDEA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3893" y="253309"/>
            <a:ext cx="2556494" cy="638681"/>
          </a:xfrm>
        </p:spPr>
      </p:pic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D7529EE9-38E0-44D0-8656-AF95F678C7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9150868"/>
              </p:ext>
            </p:extLst>
          </p:nvPr>
        </p:nvGraphicFramePr>
        <p:xfrm>
          <a:off x="838199" y="2299854"/>
          <a:ext cx="4361874" cy="2231989"/>
        </p:xfrm>
        <a:graphic>
          <a:graphicData uri="http://schemas.openxmlformats.org/drawingml/2006/table">
            <a:tbl>
              <a:tblPr/>
              <a:tblGrid>
                <a:gridCol w="3706896">
                  <a:extLst>
                    <a:ext uri="{9D8B030D-6E8A-4147-A177-3AD203B41FA5}">
                      <a16:colId xmlns:a16="http://schemas.microsoft.com/office/drawing/2014/main" val="3367963257"/>
                    </a:ext>
                  </a:extLst>
                </a:gridCol>
                <a:gridCol w="654978">
                  <a:extLst>
                    <a:ext uri="{9D8B030D-6E8A-4147-A177-3AD203B41FA5}">
                      <a16:colId xmlns:a16="http://schemas.microsoft.com/office/drawing/2014/main" val="3920908971"/>
                    </a:ext>
                  </a:extLst>
                </a:gridCol>
              </a:tblGrid>
              <a:tr h="264343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Com'è stata la tua </a:t>
                      </a:r>
                      <a:r>
                        <a:rPr lang="it-IT" sz="1200" b="0" i="0" u="none" strike="noStrike" kern="12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esperienza</a:t>
                      </a:r>
                      <a:r>
                        <a:rPr lang="it-IT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con il nostro centro?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N°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0545751"/>
                  </a:ext>
                </a:extLst>
              </a:tr>
              <a:tr h="327941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Molto Buona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2152645"/>
                  </a:ext>
                </a:extLst>
              </a:tr>
              <a:tr h="327941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Buona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6794398"/>
                  </a:ext>
                </a:extLst>
              </a:tr>
              <a:tr h="327941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Normale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4072968"/>
                  </a:ext>
                </a:extLst>
              </a:tr>
              <a:tr h="327941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Negativa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332038"/>
                  </a:ext>
                </a:extLst>
              </a:tr>
              <a:tr h="327941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Molto Negativa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3466105"/>
                  </a:ext>
                </a:extLst>
              </a:tr>
              <a:tr h="327941"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1429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0095519"/>
                  </a:ext>
                </a:extLst>
              </a:tr>
            </a:tbl>
          </a:graphicData>
        </a:graphic>
      </p:graphicFrame>
      <p:graphicFrame>
        <p:nvGraphicFramePr>
          <p:cNvPr id="9" name="Grafico 8">
            <a:extLst>
              <a:ext uri="{FF2B5EF4-FFF2-40B4-BE49-F238E27FC236}">
                <a16:creationId xmlns:a16="http://schemas.microsoft.com/office/drawing/2014/main" id="{35561133-8069-4838-84E1-5B5F1D12479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27445869"/>
              </p:ext>
            </p:extLst>
          </p:nvPr>
        </p:nvGraphicFramePr>
        <p:xfrm>
          <a:off x="4284000" y="1137600"/>
          <a:ext cx="7560000" cy="43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0072496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E8349BE-0901-48B8-9814-4B7E80336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401661" cy="415051"/>
          </a:xfrm>
        </p:spPr>
        <p:txBody>
          <a:bodyPr>
            <a:normAutofit/>
          </a:bodyPr>
          <a:lstStyle/>
          <a:p>
            <a:r>
              <a:rPr lang="it-IT" sz="1800" b="1" dirty="0"/>
              <a:t>Domanda 3</a:t>
            </a:r>
          </a:p>
        </p:txBody>
      </p:sp>
      <p:pic>
        <p:nvPicPr>
          <p:cNvPr id="5" name="Segnaposto contenuto 4">
            <a:extLst>
              <a:ext uri="{FF2B5EF4-FFF2-40B4-BE49-F238E27FC236}">
                <a16:creationId xmlns:a16="http://schemas.microsoft.com/office/drawing/2014/main" id="{415FBB55-4F76-4430-9770-CA25DA5CDEA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53893" y="253309"/>
            <a:ext cx="2556494" cy="638681"/>
          </a:xfrm>
        </p:spPr>
      </p:pic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004AC962-BCEA-4E66-8FA6-71D08224DC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6574751"/>
              </p:ext>
            </p:extLst>
          </p:nvPr>
        </p:nvGraphicFramePr>
        <p:xfrm>
          <a:off x="838199" y="2340474"/>
          <a:ext cx="3928898" cy="2177051"/>
        </p:xfrm>
        <a:graphic>
          <a:graphicData uri="http://schemas.openxmlformats.org/drawingml/2006/table">
            <a:tbl>
              <a:tblPr/>
              <a:tblGrid>
                <a:gridCol w="3306419">
                  <a:extLst>
                    <a:ext uri="{9D8B030D-6E8A-4147-A177-3AD203B41FA5}">
                      <a16:colId xmlns:a16="http://schemas.microsoft.com/office/drawing/2014/main" val="2590705381"/>
                    </a:ext>
                  </a:extLst>
                </a:gridCol>
                <a:gridCol w="622479">
                  <a:extLst>
                    <a:ext uri="{9D8B030D-6E8A-4147-A177-3AD203B41FA5}">
                      <a16:colId xmlns:a16="http://schemas.microsoft.com/office/drawing/2014/main" val="604901616"/>
                    </a:ext>
                  </a:extLst>
                </a:gridCol>
              </a:tblGrid>
              <a:tr h="270629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Come </a:t>
                      </a:r>
                      <a:r>
                        <a:rPr lang="it-IT" sz="1200" b="0" i="0" u="none" strike="noStrike" kern="120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valuti</a:t>
                      </a:r>
                      <a:r>
                        <a:rPr lang="it-IT" sz="12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il rapporto qualità prezzo?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N°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4293547"/>
                  </a:ext>
                </a:extLst>
              </a:tr>
              <a:tr h="317737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Molto Buona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888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2180988"/>
                  </a:ext>
                </a:extLst>
              </a:tr>
              <a:tr h="317737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Buona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3361312"/>
                  </a:ext>
                </a:extLst>
              </a:tr>
              <a:tr h="317737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Normale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146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5990682"/>
                  </a:ext>
                </a:extLst>
              </a:tr>
              <a:tr h="317737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Negativa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2707012"/>
                  </a:ext>
                </a:extLst>
              </a:tr>
              <a:tr h="317737">
                <a:tc>
                  <a:txBody>
                    <a:bodyPr/>
                    <a:lstStyle/>
                    <a:p>
                      <a:pPr algn="l" fontAlgn="b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Molto Negativa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5202389"/>
                  </a:ext>
                </a:extLst>
              </a:tr>
              <a:tr h="317737"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Totale</a:t>
                      </a:r>
                      <a:endParaRPr lang="it-IT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1429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6806381"/>
                  </a:ext>
                </a:extLst>
              </a:tr>
            </a:tbl>
          </a:graphicData>
        </a:graphic>
      </p:graphicFrame>
      <p:graphicFrame>
        <p:nvGraphicFramePr>
          <p:cNvPr id="8" name="Grafico 7">
            <a:extLst>
              <a:ext uri="{FF2B5EF4-FFF2-40B4-BE49-F238E27FC236}">
                <a16:creationId xmlns:a16="http://schemas.microsoft.com/office/drawing/2014/main" id="{E18F5010-5347-451A-AC90-E6D79D717A1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28897891"/>
              </p:ext>
            </p:extLst>
          </p:nvPr>
        </p:nvGraphicFramePr>
        <p:xfrm>
          <a:off x="4286094" y="1133055"/>
          <a:ext cx="7488000" cy="432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8716921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418</TotalTime>
  <Words>94</Words>
  <Application>Microsoft Office PowerPoint</Application>
  <PresentationFormat>Widescreen</PresentationFormat>
  <Paragraphs>49</Paragraphs>
  <Slides>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di Office</vt:lpstr>
      <vt:lpstr>Soddisfazione Utenti</vt:lpstr>
      <vt:lpstr>Domanda 1</vt:lpstr>
      <vt:lpstr>Domanda 2</vt:lpstr>
      <vt:lpstr>Domanda 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Soddisfazione Utenti</dc:title>
  <dc:creator>Fulvio Corcione</dc:creator>
  <cp:lastModifiedBy>Fulvio Corcione</cp:lastModifiedBy>
  <cp:revision>10</cp:revision>
  <dcterms:created xsi:type="dcterms:W3CDTF">2023-09-14T10:26:00Z</dcterms:created>
  <dcterms:modified xsi:type="dcterms:W3CDTF">2023-09-15T10:31:12Z</dcterms:modified>
</cp:coreProperties>
</file>